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5" r:id="rId2"/>
    <p:sldId id="296" r:id="rId3"/>
    <p:sldId id="297" r:id="rId4"/>
    <p:sldId id="264" r:id="rId5"/>
    <p:sldId id="262" r:id="rId6"/>
    <p:sldId id="265" r:id="rId7"/>
    <p:sldId id="266" r:id="rId8"/>
    <p:sldId id="290" r:id="rId9"/>
    <p:sldId id="291" r:id="rId10"/>
    <p:sldId id="289" r:id="rId11"/>
    <p:sldId id="275" r:id="rId12"/>
    <p:sldId id="293" r:id="rId13"/>
    <p:sldId id="270" r:id="rId14"/>
    <p:sldId id="277" r:id="rId15"/>
    <p:sldId id="273" r:id="rId16"/>
    <p:sldId id="271" r:id="rId17"/>
    <p:sldId id="272" r:id="rId18"/>
    <p:sldId id="294" r:id="rId19"/>
    <p:sldId id="274" r:id="rId20"/>
    <p:sldId id="278" r:id="rId21"/>
    <p:sldId id="279" r:id="rId22"/>
    <p:sldId id="280" r:id="rId23"/>
    <p:sldId id="298" r:id="rId24"/>
    <p:sldId id="299" r:id="rId25"/>
    <p:sldId id="300" r:id="rId26"/>
    <p:sldId id="303" r:id="rId27"/>
    <p:sldId id="304" r:id="rId28"/>
    <p:sldId id="305" r:id="rId29"/>
    <p:sldId id="301" r:id="rId30"/>
    <p:sldId id="302" r:id="rId31"/>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00FF"/>
    <a:srgbClr val="FF7C80"/>
    <a:srgbClr val="064B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4" autoAdjust="0"/>
  </p:normalViewPr>
  <p:slideViewPr>
    <p:cSldViewPr>
      <p:cViewPr>
        <p:scale>
          <a:sx n="117" d="100"/>
          <a:sy n="117" d="100"/>
        </p:scale>
        <p:origin x="-1464" y="72"/>
      </p:cViewPr>
      <p:guideLst>
        <p:guide orient="horz" pos="2160"/>
        <p:guide pos="2880"/>
      </p:guideLst>
    </p:cSldViewPr>
  </p:slideViewPr>
  <p:outlineViewPr>
    <p:cViewPr>
      <p:scale>
        <a:sx n="33" d="100"/>
        <a:sy n="33" d="100"/>
      </p:scale>
      <p:origin x="0" y="605"/>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2654166518049063E-2"/>
          <c:y val="0.11307368248756224"/>
          <c:w val="0.84104938271604934"/>
          <c:h val="0.81326758526306997"/>
        </c:manualLayout>
      </c:layout>
      <c:pie3DChart>
        <c:varyColors val="1"/>
        <c:ser>
          <c:idx val="0"/>
          <c:order val="0"/>
          <c:tx>
            <c:strRef>
              <c:f>工作表1!$B$1</c:f>
              <c:strCache>
                <c:ptCount val="1"/>
                <c:pt idx="0">
                  <c:v>欄1</c:v>
                </c:pt>
              </c:strCache>
            </c:strRef>
          </c:tx>
          <c:explosion val="18"/>
          <c:dPt>
            <c:idx val="0"/>
            <c:bubble3D val="0"/>
            <c:explosion val="53"/>
          </c:dPt>
          <c:dPt>
            <c:idx val="1"/>
            <c:bubble3D val="0"/>
            <c:explosion val="0"/>
          </c:dPt>
          <c:dPt>
            <c:idx val="2"/>
            <c:bubble3D val="0"/>
            <c:explosion val="38"/>
          </c:dPt>
          <c:dLbls>
            <c:dLbl>
              <c:idx val="0"/>
              <c:layout/>
              <c:tx>
                <c:rich>
                  <a:bodyPr/>
                  <a:lstStyle/>
                  <a:p>
                    <a:r>
                      <a:rPr lang="zh-TW" altLang="en-US" dirty="0">
                        <a:latin typeface="標楷體" panose="03000509000000000000" pitchFamily="65" charset="-120"/>
                        <a:ea typeface="標楷體" panose="03000509000000000000" pitchFamily="65" charset="-120"/>
                      </a:rPr>
                      <a:t>住宿費 </a:t>
                    </a:r>
                    <a:r>
                      <a:rPr lang="en-US" altLang="zh-TW" dirty="0">
                        <a:latin typeface="標楷體" panose="03000509000000000000" pitchFamily="65" charset="-120"/>
                        <a:ea typeface="標楷體" panose="03000509000000000000" pitchFamily="65" charset="-120"/>
                      </a:rPr>
                      <a:t>70%</a:t>
                    </a:r>
                  </a:p>
                </c:rich>
              </c:tx>
              <c:showLegendKey val="0"/>
              <c:showVal val="1"/>
              <c:showCatName val="1"/>
              <c:showSerName val="0"/>
              <c:showPercent val="0"/>
              <c:showBubbleSize val="0"/>
              <c:separator> </c:separator>
            </c:dLbl>
            <c:dLbl>
              <c:idx val="1"/>
              <c:layout>
                <c:manualLayout>
                  <c:x val="-5.4272018081073202E-2"/>
                  <c:y val="0.20106350847322443"/>
                </c:manualLayout>
              </c:layout>
              <c:tx>
                <c:rich>
                  <a:bodyPr/>
                  <a:lstStyle/>
                  <a:p>
                    <a:r>
                      <a:rPr lang="zh-TW" altLang="en-US" dirty="0">
                        <a:latin typeface="標楷體" panose="03000509000000000000" pitchFamily="65" charset="-120"/>
                        <a:ea typeface="標楷體" panose="03000509000000000000" pitchFamily="65" charset="-120"/>
                      </a:rPr>
                      <a:t>膳食費 </a:t>
                    </a:r>
                    <a:r>
                      <a:rPr lang="en-US" altLang="zh-TW" dirty="0">
                        <a:latin typeface="標楷體" panose="03000509000000000000" pitchFamily="65" charset="-120"/>
                        <a:ea typeface="標楷體" panose="03000509000000000000" pitchFamily="65" charset="-120"/>
                      </a:rPr>
                      <a:t>20%</a:t>
                    </a:r>
                    <a:endParaRPr lang="zh-TW" altLang="en-US" dirty="0">
                      <a:latin typeface="標楷體" panose="03000509000000000000" pitchFamily="65" charset="-120"/>
                      <a:ea typeface="標楷體" panose="03000509000000000000" pitchFamily="65" charset="-120"/>
                    </a:endParaRPr>
                  </a:p>
                </c:rich>
              </c:tx>
              <c:showLegendKey val="0"/>
              <c:showVal val="1"/>
              <c:showCatName val="1"/>
              <c:showSerName val="0"/>
              <c:showPercent val="0"/>
              <c:showBubbleSize val="0"/>
              <c:separator> </c:separator>
            </c:dLbl>
            <c:dLbl>
              <c:idx val="2"/>
              <c:layout>
                <c:manualLayout>
                  <c:x val="0.10658859482842423"/>
                  <c:y val="2.1746753121932284E-2"/>
                </c:manualLayout>
              </c:layout>
              <c:tx>
                <c:rich>
                  <a:bodyPr/>
                  <a:lstStyle/>
                  <a:p>
                    <a:r>
                      <a:rPr lang="zh-TW" altLang="en-US" dirty="0" smtClean="0">
                        <a:latin typeface="標楷體" panose="03000509000000000000" pitchFamily="65" charset="-120"/>
                        <a:ea typeface="標楷體" panose="03000509000000000000" pitchFamily="65" charset="-120"/>
                      </a:rPr>
                      <a:t>零用費 </a:t>
                    </a:r>
                    <a:r>
                      <a:rPr lang="en-US" altLang="zh-TW" dirty="0">
                        <a:latin typeface="標楷體" panose="03000509000000000000" pitchFamily="65" charset="-120"/>
                        <a:ea typeface="標楷體" panose="03000509000000000000" pitchFamily="65" charset="-120"/>
                      </a:rPr>
                      <a:t>10%</a:t>
                    </a:r>
                  </a:p>
                </c:rich>
              </c:tx>
              <c:showLegendKey val="0"/>
              <c:showVal val="1"/>
              <c:showCatName val="1"/>
              <c:showSerName val="0"/>
              <c:showPercent val="0"/>
              <c:showBubbleSize val="0"/>
              <c:separator> </c:separator>
            </c:dLbl>
            <c:txPr>
              <a:bodyPr/>
              <a:lstStyle/>
              <a:p>
                <a:pPr>
                  <a:defRPr sz="2400"/>
                </a:pPr>
                <a:endParaRPr lang="zh-TW"/>
              </a:p>
            </c:txPr>
            <c:showLegendKey val="0"/>
            <c:showVal val="1"/>
            <c:showCatName val="1"/>
            <c:showSerName val="0"/>
            <c:showPercent val="0"/>
            <c:showBubbleSize val="0"/>
            <c:separator> </c:separator>
            <c:showLeaderLines val="1"/>
          </c:dLbls>
          <c:cat>
            <c:strRef>
              <c:f>工作表1!$A$2:$A$4</c:f>
              <c:strCache>
                <c:ptCount val="3"/>
                <c:pt idx="0">
                  <c:v>住宿費</c:v>
                </c:pt>
                <c:pt idx="1">
                  <c:v>膳食費</c:v>
                </c:pt>
                <c:pt idx="2">
                  <c:v>零用金</c:v>
                </c:pt>
              </c:strCache>
            </c:strRef>
          </c:cat>
          <c:val>
            <c:numRef>
              <c:f>工作表1!$B$2:$B$4</c:f>
              <c:numCache>
                <c:formatCode>0%</c:formatCode>
                <c:ptCount val="3"/>
                <c:pt idx="0">
                  <c:v>0.7</c:v>
                </c:pt>
                <c:pt idx="1">
                  <c:v>0.2</c:v>
                </c:pt>
                <c:pt idx="2">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TW"/>
    </a:p>
  </c:txPr>
  <c:externalData r:id="rId1">
    <c:autoUpdate val="0"/>
  </c:externalData>
  <c:userShapes r:id="rId2"/>
</c:chartSpace>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hyperlink" Target="&#35531;&#36092;&#31995;&#32113;&#24115;&#23494;&#30003;&#35531;.htm"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hyperlink" Target="&#35531;&#36092;&#31995;&#32113;&#24115;&#23494;&#30003;&#35531;.htm" TargetMode="External"/><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0B897-1E0B-4E90-AA22-E7E68693012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TW" altLang="en-US"/>
        </a:p>
      </dgm:t>
    </dgm:pt>
    <dgm:pt modelId="{F551145B-99E4-4132-9DA6-C22F397E3AE3}">
      <dgm:prSet/>
      <dgm:spPr/>
      <dgm:t>
        <a:bodyPr/>
        <a:lstStyle/>
        <a:p>
          <a:pPr rtl="0"/>
          <a:r>
            <a:rPr lang="zh-TW" b="1" dirty="0" smtClean="0">
              <a:latin typeface="標楷體" panose="03000509000000000000" pitchFamily="65" charset="-120"/>
              <a:ea typeface="標楷體" panose="03000509000000000000" pitchFamily="65" charset="-120"/>
              <a:hlinkClick xmlns:r="http://schemas.openxmlformats.org/officeDocument/2006/relationships" r:id="rId1" action="ppaction://hlinkfile"/>
            </a:rPr>
            <a:t>請購</a:t>
          </a:r>
          <a:endParaRPr lang="zh-TW" dirty="0">
            <a:latin typeface="標楷體" panose="03000509000000000000" pitchFamily="65" charset="-120"/>
            <a:ea typeface="標楷體" panose="03000509000000000000" pitchFamily="65" charset="-120"/>
          </a:endParaRPr>
        </a:p>
      </dgm:t>
    </dgm:pt>
    <dgm:pt modelId="{DD270618-1704-4B0C-ACD2-8A7737F189E1}" type="parTrans" cxnId="{375804DE-4FC0-4CBD-B389-F47C0E15F6EA}">
      <dgm:prSet/>
      <dgm:spPr/>
      <dgm:t>
        <a:bodyPr/>
        <a:lstStyle/>
        <a:p>
          <a:endParaRPr lang="zh-TW" altLang="en-US"/>
        </a:p>
      </dgm:t>
    </dgm:pt>
    <dgm:pt modelId="{59CF1A8A-47AD-48C5-AFAE-81010D4C3A15}" type="sibTrans" cxnId="{375804DE-4FC0-4CBD-B389-F47C0E15F6EA}">
      <dgm:prSet/>
      <dgm:spPr/>
      <dgm:t>
        <a:bodyPr/>
        <a:lstStyle/>
        <a:p>
          <a:endParaRPr lang="zh-TW" altLang="en-US"/>
        </a:p>
      </dgm:t>
    </dgm:pt>
    <dgm:pt modelId="{560CD020-57F5-4910-9DA5-7A6D2FEE98DA}">
      <dgm:prSet/>
      <dgm:spPr/>
      <dgm:t>
        <a:bodyPr/>
        <a:lstStyle/>
        <a:p>
          <a:pPr rtl="0"/>
          <a:r>
            <a:rPr lang="zh-TW" b="1" dirty="0" smtClean="0">
              <a:latin typeface="標楷體" panose="03000509000000000000" pitchFamily="65" charset="-120"/>
              <a:ea typeface="標楷體" panose="03000509000000000000" pitchFamily="65" charset="-120"/>
            </a:rPr>
            <a:t>核准</a:t>
          </a:r>
          <a:endParaRPr lang="zh-TW" dirty="0">
            <a:latin typeface="標楷體" panose="03000509000000000000" pitchFamily="65" charset="-120"/>
            <a:ea typeface="標楷體" panose="03000509000000000000" pitchFamily="65" charset="-120"/>
          </a:endParaRPr>
        </a:p>
      </dgm:t>
    </dgm:pt>
    <dgm:pt modelId="{05C7E95E-6861-4AA5-97FF-C990FFCDB82C}" type="parTrans" cxnId="{5079990F-A371-4D09-80A5-277DD91710A1}">
      <dgm:prSet/>
      <dgm:spPr/>
      <dgm:t>
        <a:bodyPr/>
        <a:lstStyle/>
        <a:p>
          <a:endParaRPr lang="zh-TW" altLang="en-US"/>
        </a:p>
      </dgm:t>
    </dgm:pt>
    <dgm:pt modelId="{9B8E5DF2-6680-4D1B-80EC-E8DED13B7F50}" type="sibTrans" cxnId="{5079990F-A371-4D09-80A5-277DD91710A1}">
      <dgm:prSet/>
      <dgm:spPr/>
      <dgm:t>
        <a:bodyPr/>
        <a:lstStyle/>
        <a:p>
          <a:endParaRPr lang="zh-TW" altLang="en-US"/>
        </a:p>
      </dgm:t>
    </dgm:pt>
    <dgm:pt modelId="{F3DCCC71-14EB-4D8A-9F27-1CE7668BD80D}">
      <dgm:prSet/>
      <dgm:spPr/>
      <dgm:t>
        <a:bodyPr/>
        <a:lstStyle/>
        <a:p>
          <a:pPr rtl="0"/>
          <a:r>
            <a:rPr lang="zh-TW" b="1" dirty="0" smtClean="0">
              <a:latin typeface="標楷體" panose="03000509000000000000" pitchFamily="65" charset="-120"/>
              <a:ea typeface="標楷體" panose="03000509000000000000" pitchFamily="65" charset="-120"/>
            </a:rPr>
            <a:t>發票</a:t>
          </a:r>
          <a:endParaRPr lang="zh-TW" dirty="0">
            <a:latin typeface="標楷體" panose="03000509000000000000" pitchFamily="65" charset="-120"/>
            <a:ea typeface="標楷體" panose="03000509000000000000" pitchFamily="65" charset="-120"/>
          </a:endParaRPr>
        </a:p>
      </dgm:t>
    </dgm:pt>
    <dgm:pt modelId="{39CC755C-7CB8-444D-AFA3-2EA456D519F7}" type="parTrans" cxnId="{BBD3318D-DBE0-4475-8D7C-2471AEF93136}">
      <dgm:prSet/>
      <dgm:spPr/>
      <dgm:t>
        <a:bodyPr/>
        <a:lstStyle/>
        <a:p>
          <a:endParaRPr lang="zh-TW" altLang="en-US"/>
        </a:p>
      </dgm:t>
    </dgm:pt>
    <dgm:pt modelId="{FC4000F7-5617-45AC-A94B-C56F2EA6EBB6}" type="sibTrans" cxnId="{BBD3318D-DBE0-4475-8D7C-2471AEF93136}">
      <dgm:prSet/>
      <dgm:spPr/>
      <dgm:t>
        <a:bodyPr/>
        <a:lstStyle/>
        <a:p>
          <a:endParaRPr lang="zh-TW" altLang="en-US"/>
        </a:p>
      </dgm:t>
    </dgm:pt>
    <dgm:pt modelId="{7C23E1AA-BFDE-4E20-B263-866D11390C10}">
      <dgm:prSet/>
      <dgm:spPr/>
      <dgm:t>
        <a:bodyPr/>
        <a:lstStyle/>
        <a:p>
          <a:pPr rtl="0"/>
          <a:r>
            <a:rPr lang="zh-TW" b="1" dirty="0" smtClean="0">
              <a:latin typeface="標楷體" panose="03000509000000000000" pitchFamily="65" charset="-120"/>
              <a:ea typeface="標楷體" panose="03000509000000000000" pitchFamily="65" charset="-120"/>
            </a:rPr>
            <a:t>核准</a:t>
          </a:r>
          <a:endParaRPr lang="zh-TW" dirty="0">
            <a:latin typeface="標楷體" panose="03000509000000000000" pitchFamily="65" charset="-120"/>
            <a:ea typeface="標楷體" panose="03000509000000000000" pitchFamily="65" charset="-120"/>
          </a:endParaRPr>
        </a:p>
      </dgm:t>
    </dgm:pt>
    <dgm:pt modelId="{F3B350B6-62C9-4549-9F17-F1876622F303}" type="parTrans" cxnId="{CDFB086B-0861-46A3-A4C9-A789C260E35B}">
      <dgm:prSet/>
      <dgm:spPr/>
      <dgm:t>
        <a:bodyPr/>
        <a:lstStyle/>
        <a:p>
          <a:endParaRPr lang="zh-TW" altLang="en-US"/>
        </a:p>
      </dgm:t>
    </dgm:pt>
    <dgm:pt modelId="{3A060E79-331E-4400-8583-E35D809468C8}" type="sibTrans" cxnId="{CDFB086B-0861-46A3-A4C9-A789C260E35B}">
      <dgm:prSet/>
      <dgm:spPr/>
      <dgm:t>
        <a:bodyPr/>
        <a:lstStyle/>
        <a:p>
          <a:endParaRPr lang="zh-TW" altLang="en-US"/>
        </a:p>
      </dgm:t>
    </dgm:pt>
    <dgm:pt modelId="{CA4B82BC-637E-44D7-A7ED-00CA69BA0173}">
      <dgm:prSet/>
      <dgm:spPr/>
      <dgm:t>
        <a:bodyPr/>
        <a:lstStyle/>
        <a:p>
          <a:pPr rtl="0"/>
          <a:r>
            <a:rPr lang="zh-TW" b="1" dirty="0" smtClean="0">
              <a:latin typeface="標楷體" panose="03000509000000000000" pitchFamily="65" charset="-120"/>
              <a:ea typeface="標楷體" panose="03000509000000000000" pitchFamily="65" charset="-120"/>
            </a:rPr>
            <a:t>付款</a:t>
          </a:r>
          <a:endParaRPr lang="zh-TW" dirty="0">
            <a:latin typeface="標楷體" panose="03000509000000000000" pitchFamily="65" charset="-120"/>
            <a:ea typeface="標楷體" panose="03000509000000000000" pitchFamily="65" charset="-120"/>
          </a:endParaRPr>
        </a:p>
      </dgm:t>
    </dgm:pt>
    <dgm:pt modelId="{C4114D5B-FBD3-4A6F-AEC5-F0DA7F659AD1}" type="parTrans" cxnId="{259BFC99-C55B-45E8-94EF-6BB6BBA512AB}">
      <dgm:prSet/>
      <dgm:spPr/>
      <dgm:t>
        <a:bodyPr/>
        <a:lstStyle/>
        <a:p>
          <a:endParaRPr lang="zh-TW" altLang="en-US"/>
        </a:p>
      </dgm:t>
    </dgm:pt>
    <dgm:pt modelId="{66E74D90-A46D-4B81-A32D-98AEE06C0553}" type="sibTrans" cxnId="{259BFC99-C55B-45E8-94EF-6BB6BBA512AB}">
      <dgm:prSet/>
      <dgm:spPr/>
      <dgm:t>
        <a:bodyPr/>
        <a:lstStyle/>
        <a:p>
          <a:endParaRPr lang="zh-TW" altLang="en-US"/>
        </a:p>
      </dgm:t>
    </dgm:pt>
    <dgm:pt modelId="{6CBA29C3-D976-4A7B-8717-D53113CAD266}" type="pres">
      <dgm:prSet presAssocID="{FD50B897-1E0B-4E90-AA22-E7E68693012F}" presName="CompostProcess" presStyleCnt="0">
        <dgm:presLayoutVars>
          <dgm:dir/>
          <dgm:resizeHandles val="exact"/>
        </dgm:presLayoutVars>
      </dgm:prSet>
      <dgm:spPr/>
      <dgm:t>
        <a:bodyPr/>
        <a:lstStyle/>
        <a:p>
          <a:endParaRPr lang="zh-TW" altLang="en-US"/>
        </a:p>
      </dgm:t>
    </dgm:pt>
    <dgm:pt modelId="{ECFF6CC0-DD50-477A-AF6F-CB56F21600F5}" type="pres">
      <dgm:prSet presAssocID="{FD50B897-1E0B-4E90-AA22-E7E68693012F}" presName="arrow" presStyleLbl="bgShp" presStyleIdx="0" presStyleCnt="1" custLinFactNeighborX="-599" custLinFactNeighborY="272"/>
      <dgm:spPr>
        <a:blipFill rotWithShape="0">
          <a:blip xmlns:r="http://schemas.openxmlformats.org/officeDocument/2006/relationships" r:embed="rId2"/>
          <a:tile tx="0" ty="0" sx="100000" sy="100000" flip="none" algn="tl"/>
        </a:blipFill>
      </dgm:spPr>
      <dgm:t>
        <a:bodyPr/>
        <a:lstStyle/>
        <a:p>
          <a:endParaRPr lang="zh-TW" altLang="en-US"/>
        </a:p>
      </dgm:t>
    </dgm:pt>
    <dgm:pt modelId="{4ED199ED-C0BE-4BB1-9028-74DC56E72179}" type="pres">
      <dgm:prSet presAssocID="{FD50B897-1E0B-4E90-AA22-E7E68693012F}" presName="linearProcess" presStyleCnt="0"/>
      <dgm:spPr/>
    </dgm:pt>
    <dgm:pt modelId="{98DA6EC9-9077-4C4A-A145-1DF8CFBAE43A}" type="pres">
      <dgm:prSet presAssocID="{F551145B-99E4-4132-9DA6-C22F397E3AE3}" presName="textNode" presStyleLbl="node1" presStyleIdx="0" presStyleCnt="5">
        <dgm:presLayoutVars>
          <dgm:bulletEnabled val="1"/>
        </dgm:presLayoutVars>
      </dgm:prSet>
      <dgm:spPr/>
      <dgm:t>
        <a:bodyPr/>
        <a:lstStyle/>
        <a:p>
          <a:endParaRPr lang="zh-TW" altLang="en-US"/>
        </a:p>
      </dgm:t>
    </dgm:pt>
    <dgm:pt modelId="{F16F161C-A4AA-47F4-81E6-B226172E8894}" type="pres">
      <dgm:prSet presAssocID="{59CF1A8A-47AD-48C5-AFAE-81010D4C3A15}" presName="sibTrans" presStyleCnt="0"/>
      <dgm:spPr/>
    </dgm:pt>
    <dgm:pt modelId="{7A058C33-1064-42EF-996C-E939A03E23E9}" type="pres">
      <dgm:prSet presAssocID="{560CD020-57F5-4910-9DA5-7A6D2FEE98DA}" presName="textNode" presStyleLbl="node1" presStyleIdx="1" presStyleCnt="5">
        <dgm:presLayoutVars>
          <dgm:bulletEnabled val="1"/>
        </dgm:presLayoutVars>
      </dgm:prSet>
      <dgm:spPr/>
      <dgm:t>
        <a:bodyPr/>
        <a:lstStyle/>
        <a:p>
          <a:endParaRPr lang="zh-TW" altLang="en-US"/>
        </a:p>
      </dgm:t>
    </dgm:pt>
    <dgm:pt modelId="{0F0F077F-DC73-47C5-A367-785CBB799643}" type="pres">
      <dgm:prSet presAssocID="{9B8E5DF2-6680-4D1B-80EC-E8DED13B7F50}" presName="sibTrans" presStyleCnt="0"/>
      <dgm:spPr/>
    </dgm:pt>
    <dgm:pt modelId="{EFEC5992-C947-4F4A-B136-4AE2450786EF}" type="pres">
      <dgm:prSet presAssocID="{F3DCCC71-14EB-4D8A-9F27-1CE7668BD80D}" presName="textNode" presStyleLbl="node1" presStyleIdx="2" presStyleCnt="5">
        <dgm:presLayoutVars>
          <dgm:bulletEnabled val="1"/>
        </dgm:presLayoutVars>
      </dgm:prSet>
      <dgm:spPr/>
      <dgm:t>
        <a:bodyPr/>
        <a:lstStyle/>
        <a:p>
          <a:endParaRPr lang="zh-TW" altLang="en-US"/>
        </a:p>
      </dgm:t>
    </dgm:pt>
    <dgm:pt modelId="{826C03F2-2C59-405E-AF9A-7E712D6D8F1E}" type="pres">
      <dgm:prSet presAssocID="{FC4000F7-5617-45AC-A94B-C56F2EA6EBB6}" presName="sibTrans" presStyleCnt="0"/>
      <dgm:spPr/>
    </dgm:pt>
    <dgm:pt modelId="{D8E74A04-82E2-402D-A567-D6C7C8A0504A}" type="pres">
      <dgm:prSet presAssocID="{7C23E1AA-BFDE-4E20-B263-866D11390C10}" presName="textNode" presStyleLbl="node1" presStyleIdx="3" presStyleCnt="5">
        <dgm:presLayoutVars>
          <dgm:bulletEnabled val="1"/>
        </dgm:presLayoutVars>
      </dgm:prSet>
      <dgm:spPr/>
      <dgm:t>
        <a:bodyPr/>
        <a:lstStyle/>
        <a:p>
          <a:endParaRPr lang="zh-TW" altLang="en-US"/>
        </a:p>
      </dgm:t>
    </dgm:pt>
    <dgm:pt modelId="{DF32CBE7-88D8-48F0-B9F4-6296E0C9C25C}" type="pres">
      <dgm:prSet presAssocID="{3A060E79-331E-4400-8583-E35D809468C8}" presName="sibTrans" presStyleCnt="0"/>
      <dgm:spPr/>
    </dgm:pt>
    <dgm:pt modelId="{FFA3E1DE-D038-401D-A69F-9226EBEF6CCB}" type="pres">
      <dgm:prSet presAssocID="{CA4B82BC-637E-44D7-A7ED-00CA69BA0173}" presName="textNode" presStyleLbl="node1" presStyleIdx="4" presStyleCnt="5">
        <dgm:presLayoutVars>
          <dgm:bulletEnabled val="1"/>
        </dgm:presLayoutVars>
      </dgm:prSet>
      <dgm:spPr/>
      <dgm:t>
        <a:bodyPr/>
        <a:lstStyle/>
        <a:p>
          <a:endParaRPr lang="zh-TW" altLang="en-US"/>
        </a:p>
      </dgm:t>
    </dgm:pt>
  </dgm:ptLst>
  <dgm:cxnLst>
    <dgm:cxn modelId="{A6ED7D53-414A-4C63-84E7-6456F3D77B49}" type="presOf" srcId="{F551145B-99E4-4132-9DA6-C22F397E3AE3}" destId="{98DA6EC9-9077-4C4A-A145-1DF8CFBAE43A}" srcOrd="0" destOrd="0" presId="urn:microsoft.com/office/officeart/2005/8/layout/hProcess9"/>
    <dgm:cxn modelId="{CDFB086B-0861-46A3-A4C9-A789C260E35B}" srcId="{FD50B897-1E0B-4E90-AA22-E7E68693012F}" destId="{7C23E1AA-BFDE-4E20-B263-866D11390C10}" srcOrd="3" destOrd="0" parTransId="{F3B350B6-62C9-4549-9F17-F1876622F303}" sibTransId="{3A060E79-331E-4400-8583-E35D809468C8}"/>
    <dgm:cxn modelId="{6107FD42-D273-42CB-83AA-4AF95018F2EE}" type="presOf" srcId="{560CD020-57F5-4910-9DA5-7A6D2FEE98DA}" destId="{7A058C33-1064-42EF-996C-E939A03E23E9}" srcOrd="0" destOrd="0" presId="urn:microsoft.com/office/officeart/2005/8/layout/hProcess9"/>
    <dgm:cxn modelId="{259BFC99-C55B-45E8-94EF-6BB6BBA512AB}" srcId="{FD50B897-1E0B-4E90-AA22-E7E68693012F}" destId="{CA4B82BC-637E-44D7-A7ED-00CA69BA0173}" srcOrd="4" destOrd="0" parTransId="{C4114D5B-FBD3-4A6F-AEC5-F0DA7F659AD1}" sibTransId="{66E74D90-A46D-4B81-A32D-98AEE06C0553}"/>
    <dgm:cxn modelId="{28AAD629-7CF6-47D0-8013-15A336808AF9}" type="presOf" srcId="{7C23E1AA-BFDE-4E20-B263-866D11390C10}" destId="{D8E74A04-82E2-402D-A567-D6C7C8A0504A}" srcOrd="0" destOrd="0" presId="urn:microsoft.com/office/officeart/2005/8/layout/hProcess9"/>
    <dgm:cxn modelId="{FBF33758-184D-4209-9CD3-4377E419E7E5}" type="presOf" srcId="{FD50B897-1E0B-4E90-AA22-E7E68693012F}" destId="{6CBA29C3-D976-4A7B-8717-D53113CAD266}" srcOrd="0" destOrd="0" presId="urn:microsoft.com/office/officeart/2005/8/layout/hProcess9"/>
    <dgm:cxn modelId="{F9F7EFFC-EBF5-489C-8704-DD09B5C224A1}" type="presOf" srcId="{F3DCCC71-14EB-4D8A-9F27-1CE7668BD80D}" destId="{EFEC5992-C947-4F4A-B136-4AE2450786EF}" srcOrd="0" destOrd="0" presId="urn:microsoft.com/office/officeart/2005/8/layout/hProcess9"/>
    <dgm:cxn modelId="{5079990F-A371-4D09-80A5-277DD91710A1}" srcId="{FD50B897-1E0B-4E90-AA22-E7E68693012F}" destId="{560CD020-57F5-4910-9DA5-7A6D2FEE98DA}" srcOrd="1" destOrd="0" parTransId="{05C7E95E-6861-4AA5-97FF-C990FFCDB82C}" sibTransId="{9B8E5DF2-6680-4D1B-80EC-E8DED13B7F50}"/>
    <dgm:cxn modelId="{7B5C54D1-6A75-4CAE-97EF-96927CA6B8C2}" type="presOf" srcId="{CA4B82BC-637E-44D7-A7ED-00CA69BA0173}" destId="{FFA3E1DE-D038-401D-A69F-9226EBEF6CCB}" srcOrd="0" destOrd="0" presId="urn:microsoft.com/office/officeart/2005/8/layout/hProcess9"/>
    <dgm:cxn modelId="{BBD3318D-DBE0-4475-8D7C-2471AEF93136}" srcId="{FD50B897-1E0B-4E90-AA22-E7E68693012F}" destId="{F3DCCC71-14EB-4D8A-9F27-1CE7668BD80D}" srcOrd="2" destOrd="0" parTransId="{39CC755C-7CB8-444D-AFA3-2EA456D519F7}" sibTransId="{FC4000F7-5617-45AC-A94B-C56F2EA6EBB6}"/>
    <dgm:cxn modelId="{375804DE-4FC0-4CBD-B389-F47C0E15F6EA}" srcId="{FD50B897-1E0B-4E90-AA22-E7E68693012F}" destId="{F551145B-99E4-4132-9DA6-C22F397E3AE3}" srcOrd="0" destOrd="0" parTransId="{DD270618-1704-4B0C-ACD2-8A7737F189E1}" sibTransId="{59CF1A8A-47AD-48C5-AFAE-81010D4C3A15}"/>
    <dgm:cxn modelId="{0CE58FDF-2234-4ADC-AAEA-6B0651801A56}" type="presParOf" srcId="{6CBA29C3-D976-4A7B-8717-D53113CAD266}" destId="{ECFF6CC0-DD50-477A-AF6F-CB56F21600F5}" srcOrd="0" destOrd="0" presId="urn:microsoft.com/office/officeart/2005/8/layout/hProcess9"/>
    <dgm:cxn modelId="{D609438C-D01E-41FB-AC8C-92EF03CA118E}" type="presParOf" srcId="{6CBA29C3-D976-4A7B-8717-D53113CAD266}" destId="{4ED199ED-C0BE-4BB1-9028-74DC56E72179}" srcOrd="1" destOrd="0" presId="urn:microsoft.com/office/officeart/2005/8/layout/hProcess9"/>
    <dgm:cxn modelId="{D0A62904-C7F6-4D96-84E7-4F0DA7BC0FCD}" type="presParOf" srcId="{4ED199ED-C0BE-4BB1-9028-74DC56E72179}" destId="{98DA6EC9-9077-4C4A-A145-1DF8CFBAE43A}" srcOrd="0" destOrd="0" presId="urn:microsoft.com/office/officeart/2005/8/layout/hProcess9"/>
    <dgm:cxn modelId="{62974377-EEDB-46BA-A163-39A66F31919A}" type="presParOf" srcId="{4ED199ED-C0BE-4BB1-9028-74DC56E72179}" destId="{F16F161C-A4AA-47F4-81E6-B226172E8894}" srcOrd="1" destOrd="0" presId="urn:microsoft.com/office/officeart/2005/8/layout/hProcess9"/>
    <dgm:cxn modelId="{BBA405DC-7C98-4DD2-9916-7A14A1FFA39F}" type="presParOf" srcId="{4ED199ED-C0BE-4BB1-9028-74DC56E72179}" destId="{7A058C33-1064-42EF-996C-E939A03E23E9}" srcOrd="2" destOrd="0" presId="urn:microsoft.com/office/officeart/2005/8/layout/hProcess9"/>
    <dgm:cxn modelId="{6C13D790-6BE3-4055-AF63-AE0CC0DE7737}" type="presParOf" srcId="{4ED199ED-C0BE-4BB1-9028-74DC56E72179}" destId="{0F0F077F-DC73-47C5-A367-785CBB799643}" srcOrd="3" destOrd="0" presId="urn:microsoft.com/office/officeart/2005/8/layout/hProcess9"/>
    <dgm:cxn modelId="{478ED132-4B1F-4409-9AC8-C0D88A1EC94D}" type="presParOf" srcId="{4ED199ED-C0BE-4BB1-9028-74DC56E72179}" destId="{EFEC5992-C947-4F4A-B136-4AE2450786EF}" srcOrd="4" destOrd="0" presId="urn:microsoft.com/office/officeart/2005/8/layout/hProcess9"/>
    <dgm:cxn modelId="{32D240E9-5A8F-4053-ADF5-C7EE047D0BF4}" type="presParOf" srcId="{4ED199ED-C0BE-4BB1-9028-74DC56E72179}" destId="{826C03F2-2C59-405E-AF9A-7E712D6D8F1E}" srcOrd="5" destOrd="0" presId="urn:microsoft.com/office/officeart/2005/8/layout/hProcess9"/>
    <dgm:cxn modelId="{F224D258-4677-4BF2-935A-C652773CB40D}" type="presParOf" srcId="{4ED199ED-C0BE-4BB1-9028-74DC56E72179}" destId="{D8E74A04-82E2-402D-A567-D6C7C8A0504A}" srcOrd="6" destOrd="0" presId="urn:microsoft.com/office/officeart/2005/8/layout/hProcess9"/>
    <dgm:cxn modelId="{5A0DAEBC-1BE2-4CA2-AD7F-ACF504E90945}" type="presParOf" srcId="{4ED199ED-C0BE-4BB1-9028-74DC56E72179}" destId="{DF32CBE7-88D8-48F0-B9F4-6296E0C9C25C}" srcOrd="7" destOrd="0" presId="urn:microsoft.com/office/officeart/2005/8/layout/hProcess9"/>
    <dgm:cxn modelId="{A730626E-0FB6-44F8-BD4D-9E9AD3353DF2}" type="presParOf" srcId="{4ED199ED-C0BE-4BB1-9028-74DC56E72179}" destId="{FFA3E1DE-D038-401D-A69F-9226EBEF6CC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B2E3D-5F09-4164-8E3F-7A4D73A9E1AF}"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zh-TW" altLang="en-US"/>
        </a:p>
      </dgm:t>
    </dgm:pt>
    <dgm:pt modelId="{5044C3D8-F623-492D-AEBB-AFD57568BC89}">
      <dgm:prSet/>
      <dgm:spPr/>
      <dgm:t>
        <a:bodyPr/>
        <a:lstStyle/>
        <a:p>
          <a:pPr rtl="0"/>
          <a:r>
            <a:rPr lang="zh-TW" dirty="0" smtClean="0">
              <a:solidFill>
                <a:srgbClr val="FFC000"/>
              </a:solidFill>
              <a:latin typeface="標楷體" panose="03000509000000000000" pitchFamily="65" charset="-120"/>
              <a:ea typeface="標楷體" panose="03000509000000000000" pitchFamily="65" charset="-120"/>
            </a:rPr>
            <a:t>交通費：</a:t>
          </a:r>
          <a:r>
            <a:rPr lang="zh-TW" dirty="0" smtClean="0">
              <a:solidFill>
                <a:schemeClr val="tx1">
                  <a:lumMod val="75000"/>
                </a:schemeClr>
              </a:solidFill>
              <a:latin typeface="標楷體" panose="03000509000000000000" pitchFamily="65" charset="-120"/>
              <a:ea typeface="標楷體" panose="03000509000000000000" pitchFamily="65" charset="-120"/>
            </a:rPr>
            <a:t>出差人員搭乘飛機、船舶及長途大眾陸運工具所需費用。 </a:t>
          </a:r>
          <a:endParaRPr lang="zh-TW" dirty="0">
            <a:solidFill>
              <a:schemeClr val="tx1">
                <a:lumMod val="75000"/>
              </a:schemeClr>
            </a:solidFill>
            <a:latin typeface="標楷體" panose="03000509000000000000" pitchFamily="65" charset="-120"/>
            <a:ea typeface="標楷體" panose="03000509000000000000" pitchFamily="65" charset="-120"/>
          </a:endParaRPr>
        </a:p>
      </dgm:t>
    </dgm:pt>
    <dgm:pt modelId="{A64B15D8-2FB2-421D-AF71-4BBE3BC6C2A8}" type="parTrans" cxnId="{2CBB3CB0-F55C-4353-8718-640C2736B194}">
      <dgm:prSet/>
      <dgm:spPr/>
      <dgm:t>
        <a:bodyPr/>
        <a:lstStyle/>
        <a:p>
          <a:endParaRPr lang="zh-TW" altLang="en-US"/>
        </a:p>
      </dgm:t>
    </dgm:pt>
    <dgm:pt modelId="{FAEEAFCF-AB82-45BB-A1F1-5710CE1E2F70}" type="sibTrans" cxnId="{2CBB3CB0-F55C-4353-8718-640C2736B194}">
      <dgm:prSet/>
      <dgm:spPr/>
      <dgm:t>
        <a:bodyPr/>
        <a:lstStyle/>
        <a:p>
          <a:endParaRPr lang="zh-TW" altLang="en-US"/>
        </a:p>
      </dgm:t>
    </dgm:pt>
    <dgm:pt modelId="{AA4CAA9A-7F92-4AA6-8E96-3FA50921425F}">
      <dgm:prSet/>
      <dgm:spPr/>
      <dgm:t>
        <a:bodyPr/>
        <a:lstStyle/>
        <a:p>
          <a:pPr rtl="0"/>
          <a:r>
            <a:rPr lang="zh-TW" dirty="0" smtClean="0">
              <a:solidFill>
                <a:srgbClr val="FFC000"/>
              </a:solidFill>
              <a:latin typeface="標楷體" panose="03000509000000000000" pitchFamily="65" charset="-120"/>
              <a:ea typeface="標楷體" panose="03000509000000000000" pitchFamily="65" charset="-120"/>
            </a:rPr>
            <a:t>生活費：</a:t>
          </a:r>
          <a:r>
            <a:rPr lang="zh-TW" dirty="0" smtClean="0">
              <a:solidFill>
                <a:schemeClr val="tx1">
                  <a:lumMod val="75000"/>
                </a:schemeClr>
              </a:solidFill>
              <a:latin typeface="標楷體" panose="03000509000000000000" pitchFamily="65" charset="-120"/>
              <a:ea typeface="標楷體" panose="03000509000000000000" pitchFamily="65" charset="-120"/>
            </a:rPr>
            <a:t>出差人員之住宿費、膳食費及零用費。</a:t>
          </a:r>
          <a:endParaRPr lang="zh-TW" dirty="0">
            <a:solidFill>
              <a:schemeClr val="tx1">
                <a:lumMod val="75000"/>
              </a:schemeClr>
            </a:solidFill>
            <a:latin typeface="標楷體" panose="03000509000000000000" pitchFamily="65" charset="-120"/>
            <a:ea typeface="標楷體" panose="03000509000000000000" pitchFamily="65" charset="-120"/>
          </a:endParaRPr>
        </a:p>
      </dgm:t>
    </dgm:pt>
    <dgm:pt modelId="{40E65931-E3DF-4A3C-97EC-4383D84EE011}" type="parTrans" cxnId="{11C0D12D-05C1-43D4-8DBE-7565819103DF}">
      <dgm:prSet/>
      <dgm:spPr/>
      <dgm:t>
        <a:bodyPr/>
        <a:lstStyle/>
        <a:p>
          <a:endParaRPr lang="zh-TW" altLang="en-US"/>
        </a:p>
      </dgm:t>
    </dgm:pt>
    <dgm:pt modelId="{375CFEFD-66E1-4564-9F1D-1542853CBE46}" type="sibTrans" cxnId="{11C0D12D-05C1-43D4-8DBE-7565819103DF}">
      <dgm:prSet/>
      <dgm:spPr/>
      <dgm:t>
        <a:bodyPr/>
        <a:lstStyle/>
        <a:p>
          <a:endParaRPr lang="zh-TW" altLang="en-US"/>
        </a:p>
      </dgm:t>
    </dgm:pt>
    <dgm:pt modelId="{BD6CA9E7-6EDD-47ED-99BC-1F43CEB73DE5}">
      <dgm:prSet/>
      <dgm:spPr/>
      <dgm:t>
        <a:bodyPr/>
        <a:lstStyle/>
        <a:p>
          <a:pPr rtl="0"/>
          <a:r>
            <a:rPr lang="zh-TW" dirty="0" smtClean="0">
              <a:solidFill>
                <a:srgbClr val="FFC000"/>
              </a:solidFill>
              <a:latin typeface="標楷體" panose="03000509000000000000" pitchFamily="65" charset="-120"/>
              <a:ea typeface="標楷體" panose="03000509000000000000" pitchFamily="65" charset="-120"/>
            </a:rPr>
            <a:t>辦公費：</a:t>
          </a:r>
          <a:r>
            <a:rPr lang="zh-TW" dirty="0" smtClean="0">
              <a:solidFill>
                <a:schemeClr val="tx1">
                  <a:lumMod val="75000"/>
                </a:schemeClr>
              </a:solidFill>
              <a:latin typeface="標楷體" panose="03000509000000000000" pitchFamily="65" charset="-120"/>
              <a:ea typeface="標楷體" panose="03000509000000000000" pitchFamily="65" charset="-120"/>
            </a:rPr>
            <a:t>出差人員出國之手續費、保險費、行政費、禮品交際及雜費。</a:t>
          </a:r>
          <a:endParaRPr lang="zh-TW" dirty="0">
            <a:solidFill>
              <a:schemeClr val="tx1">
                <a:lumMod val="75000"/>
              </a:schemeClr>
            </a:solidFill>
            <a:latin typeface="標楷體" panose="03000509000000000000" pitchFamily="65" charset="-120"/>
            <a:ea typeface="標楷體" panose="03000509000000000000" pitchFamily="65" charset="-120"/>
          </a:endParaRPr>
        </a:p>
      </dgm:t>
    </dgm:pt>
    <dgm:pt modelId="{2BD1FA02-6F3D-47A9-813B-FB1010DDBAF9}" type="parTrans" cxnId="{D53711F5-CF78-4825-827A-74BAC0F2C5D6}">
      <dgm:prSet/>
      <dgm:spPr/>
      <dgm:t>
        <a:bodyPr/>
        <a:lstStyle/>
        <a:p>
          <a:endParaRPr lang="zh-TW" altLang="en-US"/>
        </a:p>
      </dgm:t>
    </dgm:pt>
    <dgm:pt modelId="{D7F929A7-8A7F-49D3-9DEE-DBF819CFFEEE}" type="sibTrans" cxnId="{D53711F5-CF78-4825-827A-74BAC0F2C5D6}">
      <dgm:prSet/>
      <dgm:spPr/>
      <dgm:t>
        <a:bodyPr/>
        <a:lstStyle/>
        <a:p>
          <a:endParaRPr lang="zh-TW" altLang="en-US"/>
        </a:p>
      </dgm:t>
    </dgm:pt>
    <dgm:pt modelId="{C0650916-8D4B-48E4-9A79-1987FE8D4956}" type="pres">
      <dgm:prSet presAssocID="{B9DB2E3D-5F09-4164-8E3F-7A4D73A9E1AF}" presName="Name0" presStyleCnt="0">
        <dgm:presLayoutVars>
          <dgm:dir/>
          <dgm:resizeHandles val="exact"/>
        </dgm:presLayoutVars>
      </dgm:prSet>
      <dgm:spPr/>
      <dgm:t>
        <a:bodyPr/>
        <a:lstStyle/>
        <a:p>
          <a:endParaRPr lang="zh-TW" altLang="en-US"/>
        </a:p>
      </dgm:t>
    </dgm:pt>
    <dgm:pt modelId="{321E9A69-507B-46BB-BD0F-38C50E6AE379}" type="pres">
      <dgm:prSet presAssocID="{B9DB2E3D-5F09-4164-8E3F-7A4D73A9E1AF}" presName="fgShape" presStyleLbl="fgShp" presStyleIdx="0" presStyleCnt="1"/>
      <dgm:spPr/>
    </dgm:pt>
    <dgm:pt modelId="{0DF9CEAD-F54D-4F05-BFC3-75B8166526B2}" type="pres">
      <dgm:prSet presAssocID="{B9DB2E3D-5F09-4164-8E3F-7A4D73A9E1AF}" presName="linComp" presStyleCnt="0"/>
      <dgm:spPr/>
    </dgm:pt>
    <dgm:pt modelId="{AD2A6D63-55CB-478B-B5B2-3CA88013F838}" type="pres">
      <dgm:prSet presAssocID="{5044C3D8-F623-492D-AEBB-AFD57568BC89}" presName="compNode" presStyleCnt="0"/>
      <dgm:spPr/>
    </dgm:pt>
    <dgm:pt modelId="{DD0A6E13-DA72-4246-82DF-83D5E0610CD8}" type="pres">
      <dgm:prSet presAssocID="{5044C3D8-F623-492D-AEBB-AFD57568BC89}" presName="bkgdShape" presStyleLbl="node1" presStyleIdx="0" presStyleCnt="3"/>
      <dgm:spPr/>
      <dgm:t>
        <a:bodyPr/>
        <a:lstStyle/>
        <a:p>
          <a:endParaRPr lang="zh-TW" altLang="en-US"/>
        </a:p>
      </dgm:t>
    </dgm:pt>
    <dgm:pt modelId="{454D3D3D-5B07-48D6-BCEA-19A2440415F5}" type="pres">
      <dgm:prSet presAssocID="{5044C3D8-F623-492D-AEBB-AFD57568BC89}" presName="nodeTx" presStyleLbl="node1" presStyleIdx="0" presStyleCnt="3">
        <dgm:presLayoutVars>
          <dgm:bulletEnabled val="1"/>
        </dgm:presLayoutVars>
      </dgm:prSet>
      <dgm:spPr/>
      <dgm:t>
        <a:bodyPr/>
        <a:lstStyle/>
        <a:p>
          <a:endParaRPr lang="zh-TW" altLang="en-US"/>
        </a:p>
      </dgm:t>
    </dgm:pt>
    <dgm:pt modelId="{02EF530E-5DEF-44BA-BE52-58F624680771}" type="pres">
      <dgm:prSet presAssocID="{5044C3D8-F623-492D-AEBB-AFD57568BC89}" presName="invisiNode" presStyleLbl="node1" presStyleIdx="0" presStyleCnt="3"/>
      <dgm:spPr/>
    </dgm:pt>
    <dgm:pt modelId="{3F59E6D0-6732-422E-98AE-782B6E361BE2}" type="pres">
      <dgm:prSet presAssocID="{5044C3D8-F623-492D-AEBB-AFD57568BC89}" presName="imagNode" presStyleLbl="fgImgPlace1" presStyleIdx="0" presStyleCnt="3"/>
      <dgm:spPr>
        <a:blipFill rotWithShape="1">
          <a:blip xmlns:r="http://schemas.openxmlformats.org/officeDocument/2006/relationships" r:embed="rId1"/>
          <a:stretch>
            <a:fillRect/>
          </a:stretch>
        </a:blipFill>
      </dgm:spPr>
    </dgm:pt>
    <dgm:pt modelId="{94947CE7-C2B8-4058-B477-589A9D6BE67F}" type="pres">
      <dgm:prSet presAssocID="{FAEEAFCF-AB82-45BB-A1F1-5710CE1E2F70}" presName="sibTrans" presStyleLbl="sibTrans2D1" presStyleIdx="0" presStyleCnt="0"/>
      <dgm:spPr/>
      <dgm:t>
        <a:bodyPr/>
        <a:lstStyle/>
        <a:p>
          <a:endParaRPr lang="zh-TW" altLang="en-US"/>
        </a:p>
      </dgm:t>
    </dgm:pt>
    <dgm:pt modelId="{5A4220A1-FFE2-480B-A53B-89A6D0150DAC}" type="pres">
      <dgm:prSet presAssocID="{AA4CAA9A-7F92-4AA6-8E96-3FA50921425F}" presName="compNode" presStyleCnt="0"/>
      <dgm:spPr/>
    </dgm:pt>
    <dgm:pt modelId="{A59FD0F2-4BDD-4485-B330-36E400E848DB}" type="pres">
      <dgm:prSet presAssocID="{AA4CAA9A-7F92-4AA6-8E96-3FA50921425F}" presName="bkgdShape" presStyleLbl="node1" presStyleIdx="1" presStyleCnt="3" custLinFactNeighborX="-2175"/>
      <dgm:spPr/>
      <dgm:t>
        <a:bodyPr/>
        <a:lstStyle/>
        <a:p>
          <a:endParaRPr lang="zh-TW" altLang="en-US"/>
        </a:p>
      </dgm:t>
    </dgm:pt>
    <dgm:pt modelId="{06B720AF-6CDC-49DC-AAA9-ACA34A8C01DC}" type="pres">
      <dgm:prSet presAssocID="{AA4CAA9A-7F92-4AA6-8E96-3FA50921425F}" presName="nodeTx" presStyleLbl="node1" presStyleIdx="1" presStyleCnt="3">
        <dgm:presLayoutVars>
          <dgm:bulletEnabled val="1"/>
        </dgm:presLayoutVars>
      </dgm:prSet>
      <dgm:spPr/>
      <dgm:t>
        <a:bodyPr/>
        <a:lstStyle/>
        <a:p>
          <a:endParaRPr lang="zh-TW" altLang="en-US"/>
        </a:p>
      </dgm:t>
    </dgm:pt>
    <dgm:pt modelId="{F9C6D100-F996-41E0-A87F-1E8CBE775905}" type="pres">
      <dgm:prSet presAssocID="{AA4CAA9A-7F92-4AA6-8E96-3FA50921425F}" presName="invisiNode" presStyleLbl="node1" presStyleIdx="1" presStyleCnt="3"/>
      <dgm:spPr/>
    </dgm:pt>
    <dgm:pt modelId="{AD4A0AEA-978F-409D-B2DB-9895B86590BF}" type="pres">
      <dgm:prSet presAssocID="{AA4CAA9A-7F92-4AA6-8E96-3FA50921425F}" presName="imagNode" presStyleLbl="fgImgPlace1" presStyleIdx="1" presStyleCnt="3"/>
      <dgm:spPr>
        <a:blipFill rotWithShape="1">
          <a:blip xmlns:r="http://schemas.openxmlformats.org/officeDocument/2006/relationships" r:embed="rId2"/>
          <a:stretch>
            <a:fillRect/>
          </a:stretch>
        </a:blipFill>
      </dgm:spPr>
    </dgm:pt>
    <dgm:pt modelId="{37B546F7-C679-4B98-A221-D9C477C320AE}" type="pres">
      <dgm:prSet presAssocID="{375CFEFD-66E1-4564-9F1D-1542853CBE46}" presName="sibTrans" presStyleLbl="sibTrans2D1" presStyleIdx="0" presStyleCnt="0"/>
      <dgm:spPr/>
      <dgm:t>
        <a:bodyPr/>
        <a:lstStyle/>
        <a:p>
          <a:endParaRPr lang="zh-TW" altLang="en-US"/>
        </a:p>
      </dgm:t>
    </dgm:pt>
    <dgm:pt modelId="{7421380A-FBF2-47BA-A05C-6B6589012F7E}" type="pres">
      <dgm:prSet presAssocID="{BD6CA9E7-6EDD-47ED-99BC-1F43CEB73DE5}" presName="compNode" presStyleCnt="0"/>
      <dgm:spPr/>
    </dgm:pt>
    <dgm:pt modelId="{D23FD355-79F5-4292-A116-09459506B8D3}" type="pres">
      <dgm:prSet presAssocID="{BD6CA9E7-6EDD-47ED-99BC-1F43CEB73DE5}" presName="bkgdShape" presStyleLbl="node1" presStyleIdx="2" presStyleCnt="3"/>
      <dgm:spPr/>
      <dgm:t>
        <a:bodyPr/>
        <a:lstStyle/>
        <a:p>
          <a:endParaRPr lang="zh-TW" altLang="en-US"/>
        </a:p>
      </dgm:t>
    </dgm:pt>
    <dgm:pt modelId="{609F2437-5301-4A06-963A-7E89806B6CC1}" type="pres">
      <dgm:prSet presAssocID="{BD6CA9E7-6EDD-47ED-99BC-1F43CEB73DE5}" presName="nodeTx" presStyleLbl="node1" presStyleIdx="2" presStyleCnt="3">
        <dgm:presLayoutVars>
          <dgm:bulletEnabled val="1"/>
        </dgm:presLayoutVars>
      </dgm:prSet>
      <dgm:spPr/>
      <dgm:t>
        <a:bodyPr/>
        <a:lstStyle/>
        <a:p>
          <a:endParaRPr lang="zh-TW" altLang="en-US"/>
        </a:p>
      </dgm:t>
    </dgm:pt>
    <dgm:pt modelId="{3B675D0A-227F-4625-9BCC-3EF36D41F252}" type="pres">
      <dgm:prSet presAssocID="{BD6CA9E7-6EDD-47ED-99BC-1F43CEB73DE5}" presName="invisiNode" presStyleLbl="node1" presStyleIdx="2" presStyleCnt="3"/>
      <dgm:spPr/>
    </dgm:pt>
    <dgm:pt modelId="{7F405814-F594-45F4-8BA0-398CE87FC54D}" type="pres">
      <dgm:prSet presAssocID="{BD6CA9E7-6EDD-47ED-99BC-1F43CEB73DE5}" presName="imagNode" presStyleLbl="fgImgPlace1" presStyleIdx="2" presStyleCnt="3"/>
      <dgm:spPr>
        <a:blipFill rotWithShape="1">
          <a:blip xmlns:r="http://schemas.openxmlformats.org/officeDocument/2006/relationships" r:embed="rId3"/>
          <a:stretch>
            <a:fillRect/>
          </a:stretch>
        </a:blipFill>
      </dgm:spPr>
    </dgm:pt>
  </dgm:ptLst>
  <dgm:cxnLst>
    <dgm:cxn modelId="{11C0D12D-05C1-43D4-8DBE-7565819103DF}" srcId="{B9DB2E3D-5F09-4164-8E3F-7A4D73A9E1AF}" destId="{AA4CAA9A-7F92-4AA6-8E96-3FA50921425F}" srcOrd="1" destOrd="0" parTransId="{40E65931-E3DF-4A3C-97EC-4383D84EE011}" sibTransId="{375CFEFD-66E1-4564-9F1D-1542853CBE46}"/>
    <dgm:cxn modelId="{DA2BC7D5-BAF8-49D5-AC52-2FAD65D569AC}" type="presOf" srcId="{AA4CAA9A-7F92-4AA6-8E96-3FA50921425F}" destId="{06B720AF-6CDC-49DC-AAA9-ACA34A8C01DC}" srcOrd="1" destOrd="0" presId="urn:microsoft.com/office/officeart/2005/8/layout/hList7"/>
    <dgm:cxn modelId="{47B12FDB-9FFE-4804-8DFA-AAC1C2A3DC04}" type="presOf" srcId="{AA4CAA9A-7F92-4AA6-8E96-3FA50921425F}" destId="{A59FD0F2-4BDD-4485-B330-36E400E848DB}" srcOrd="0" destOrd="0" presId="urn:microsoft.com/office/officeart/2005/8/layout/hList7"/>
    <dgm:cxn modelId="{0D819014-8540-42DE-B919-98CAE40C8629}" type="presOf" srcId="{375CFEFD-66E1-4564-9F1D-1542853CBE46}" destId="{37B546F7-C679-4B98-A221-D9C477C320AE}" srcOrd="0" destOrd="0" presId="urn:microsoft.com/office/officeart/2005/8/layout/hList7"/>
    <dgm:cxn modelId="{D53711F5-CF78-4825-827A-74BAC0F2C5D6}" srcId="{B9DB2E3D-5F09-4164-8E3F-7A4D73A9E1AF}" destId="{BD6CA9E7-6EDD-47ED-99BC-1F43CEB73DE5}" srcOrd="2" destOrd="0" parTransId="{2BD1FA02-6F3D-47A9-813B-FB1010DDBAF9}" sibTransId="{D7F929A7-8A7F-49D3-9DEE-DBF819CFFEEE}"/>
    <dgm:cxn modelId="{2E7FE77D-84D4-423F-A089-EC755383103F}" type="presOf" srcId="{5044C3D8-F623-492D-AEBB-AFD57568BC89}" destId="{454D3D3D-5B07-48D6-BCEA-19A2440415F5}" srcOrd="1" destOrd="0" presId="urn:microsoft.com/office/officeart/2005/8/layout/hList7"/>
    <dgm:cxn modelId="{6933B64B-9AE0-479A-B354-F6A36B062B5B}" type="presOf" srcId="{FAEEAFCF-AB82-45BB-A1F1-5710CE1E2F70}" destId="{94947CE7-C2B8-4058-B477-589A9D6BE67F}" srcOrd="0" destOrd="0" presId="urn:microsoft.com/office/officeart/2005/8/layout/hList7"/>
    <dgm:cxn modelId="{2CBB3CB0-F55C-4353-8718-640C2736B194}" srcId="{B9DB2E3D-5F09-4164-8E3F-7A4D73A9E1AF}" destId="{5044C3D8-F623-492D-AEBB-AFD57568BC89}" srcOrd="0" destOrd="0" parTransId="{A64B15D8-2FB2-421D-AF71-4BBE3BC6C2A8}" sibTransId="{FAEEAFCF-AB82-45BB-A1F1-5710CE1E2F70}"/>
    <dgm:cxn modelId="{B53CC657-1732-4C85-BA69-C673FA2987F9}" type="presOf" srcId="{5044C3D8-F623-492D-AEBB-AFD57568BC89}" destId="{DD0A6E13-DA72-4246-82DF-83D5E0610CD8}" srcOrd="0" destOrd="0" presId="urn:microsoft.com/office/officeart/2005/8/layout/hList7"/>
    <dgm:cxn modelId="{698125AE-6192-4C51-A710-62A268E2C4B8}" type="presOf" srcId="{BD6CA9E7-6EDD-47ED-99BC-1F43CEB73DE5}" destId="{609F2437-5301-4A06-963A-7E89806B6CC1}" srcOrd="1" destOrd="0" presId="urn:microsoft.com/office/officeart/2005/8/layout/hList7"/>
    <dgm:cxn modelId="{ECB43F7D-318C-473A-A13D-A46CBAA3CC9B}" type="presOf" srcId="{B9DB2E3D-5F09-4164-8E3F-7A4D73A9E1AF}" destId="{C0650916-8D4B-48E4-9A79-1987FE8D4956}" srcOrd="0" destOrd="0" presId="urn:microsoft.com/office/officeart/2005/8/layout/hList7"/>
    <dgm:cxn modelId="{089ABE7C-7D35-4254-8105-44245E42C0A0}" type="presOf" srcId="{BD6CA9E7-6EDD-47ED-99BC-1F43CEB73DE5}" destId="{D23FD355-79F5-4292-A116-09459506B8D3}" srcOrd="0" destOrd="0" presId="urn:microsoft.com/office/officeart/2005/8/layout/hList7"/>
    <dgm:cxn modelId="{08DB9745-11EC-40B5-BC73-8674BF805843}" type="presParOf" srcId="{C0650916-8D4B-48E4-9A79-1987FE8D4956}" destId="{321E9A69-507B-46BB-BD0F-38C50E6AE379}" srcOrd="0" destOrd="0" presId="urn:microsoft.com/office/officeart/2005/8/layout/hList7"/>
    <dgm:cxn modelId="{0EBAE8A6-3807-40E6-A722-D7A1B004A29A}" type="presParOf" srcId="{C0650916-8D4B-48E4-9A79-1987FE8D4956}" destId="{0DF9CEAD-F54D-4F05-BFC3-75B8166526B2}" srcOrd="1" destOrd="0" presId="urn:microsoft.com/office/officeart/2005/8/layout/hList7"/>
    <dgm:cxn modelId="{7D5177B1-D898-4B47-9322-18C76C54172C}" type="presParOf" srcId="{0DF9CEAD-F54D-4F05-BFC3-75B8166526B2}" destId="{AD2A6D63-55CB-478B-B5B2-3CA88013F838}" srcOrd="0" destOrd="0" presId="urn:microsoft.com/office/officeart/2005/8/layout/hList7"/>
    <dgm:cxn modelId="{680AAD69-034D-44D8-A47A-4FDF66373706}" type="presParOf" srcId="{AD2A6D63-55CB-478B-B5B2-3CA88013F838}" destId="{DD0A6E13-DA72-4246-82DF-83D5E0610CD8}" srcOrd="0" destOrd="0" presId="urn:microsoft.com/office/officeart/2005/8/layout/hList7"/>
    <dgm:cxn modelId="{9E4D78EC-DD55-4EE0-8F07-4A9B672FE541}" type="presParOf" srcId="{AD2A6D63-55CB-478B-B5B2-3CA88013F838}" destId="{454D3D3D-5B07-48D6-BCEA-19A2440415F5}" srcOrd="1" destOrd="0" presId="urn:microsoft.com/office/officeart/2005/8/layout/hList7"/>
    <dgm:cxn modelId="{30EA282A-7F01-4225-986A-BECE2831086F}" type="presParOf" srcId="{AD2A6D63-55CB-478B-B5B2-3CA88013F838}" destId="{02EF530E-5DEF-44BA-BE52-58F624680771}" srcOrd="2" destOrd="0" presId="urn:microsoft.com/office/officeart/2005/8/layout/hList7"/>
    <dgm:cxn modelId="{5BE7E87D-5631-42B1-B14A-62A74D48ECBD}" type="presParOf" srcId="{AD2A6D63-55CB-478B-B5B2-3CA88013F838}" destId="{3F59E6D0-6732-422E-98AE-782B6E361BE2}" srcOrd="3" destOrd="0" presId="urn:microsoft.com/office/officeart/2005/8/layout/hList7"/>
    <dgm:cxn modelId="{3267B8D5-8029-4012-92BF-C0B4ECB26EE5}" type="presParOf" srcId="{0DF9CEAD-F54D-4F05-BFC3-75B8166526B2}" destId="{94947CE7-C2B8-4058-B477-589A9D6BE67F}" srcOrd="1" destOrd="0" presId="urn:microsoft.com/office/officeart/2005/8/layout/hList7"/>
    <dgm:cxn modelId="{C3D121D0-F961-489E-BC65-F59BE0DBA8AD}" type="presParOf" srcId="{0DF9CEAD-F54D-4F05-BFC3-75B8166526B2}" destId="{5A4220A1-FFE2-480B-A53B-89A6D0150DAC}" srcOrd="2" destOrd="0" presId="urn:microsoft.com/office/officeart/2005/8/layout/hList7"/>
    <dgm:cxn modelId="{B111A1D7-7D38-4336-A4C6-ED31B42E6A77}" type="presParOf" srcId="{5A4220A1-FFE2-480B-A53B-89A6D0150DAC}" destId="{A59FD0F2-4BDD-4485-B330-36E400E848DB}" srcOrd="0" destOrd="0" presId="urn:microsoft.com/office/officeart/2005/8/layout/hList7"/>
    <dgm:cxn modelId="{C5B44C69-E046-4DCA-B331-E93DDC865188}" type="presParOf" srcId="{5A4220A1-FFE2-480B-A53B-89A6D0150DAC}" destId="{06B720AF-6CDC-49DC-AAA9-ACA34A8C01DC}" srcOrd="1" destOrd="0" presId="urn:microsoft.com/office/officeart/2005/8/layout/hList7"/>
    <dgm:cxn modelId="{13886AE2-E6E5-4138-8F2E-7FE48841AE62}" type="presParOf" srcId="{5A4220A1-FFE2-480B-A53B-89A6D0150DAC}" destId="{F9C6D100-F996-41E0-A87F-1E8CBE775905}" srcOrd="2" destOrd="0" presId="urn:microsoft.com/office/officeart/2005/8/layout/hList7"/>
    <dgm:cxn modelId="{7E706BA4-8D66-48F3-95E5-9B6E27674A95}" type="presParOf" srcId="{5A4220A1-FFE2-480B-A53B-89A6D0150DAC}" destId="{AD4A0AEA-978F-409D-B2DB-9895B86590BF}" srcOrd="3" destOrd="0" presId="urn:microsoft.com/office/officeart/2005/8/layout/hList7"/>
    <dgm:cxn modelId="{0827F72A-C9F8-4EEC-BC0E-9FF3B3E69F83}" type="presParOf" srcId="{0DF9CEAD-F54D-4F05-BFC3-75B8166526B2}" destId="{37B546F7-C679-4B98-A221-D9C477C320AE}" srcOrd="3" destOrd="0" presId="urn:microsoft.com/office/officeart/2005/8/layout/hList7"/>
    <dgm:cxn modelId="{0007861A-7A50-405A-B6FE-2C4846CEB6C6}" type="presParOf" srcId="{0DF9CEAD-F54D-4F05-BFC3-75B8166526B2}" destId="{7421380A-FBF2-47BA-A05C-6B6589012F7E}" srcOrd="4" destOrd="0" presId="urn:microsoft.com/office/officeart/2005/8/layout/hList7"/>
    <dgm:cxn modelId="{036A8CFD-47CC-4BC8-82D9-C5E755C54A48}" type="presParOf" srcId="{7421380A-FBF2-47BA-A05C-6B6589012F7E}" destId="{D23FD355-79F5-4292-A116-09459506B8D3}" srcOrd="0" destOrd="0" presId="urn:microsoft.com/office/officeart/2005/8/layout/hList7"/>
    <dgm:cxn modelId="{0466CE94-C86E-4C45-B4EA-C1178A61B853}" type="presParOf" srcId="{7421380A-FBF2-47BA-A05C-6B6589012F7E}" destId="{609F2437-5301-4A06-963A-7E89806B6CC1}" srcOrd="1" destOrd="0" presId="urn:microsoft.com/office/officeart/2005/8/layout/hList7"/>
    <dgm:cxn modelId="{09F5B9AD-E488-44DC-9E37-D2ABD8B48A0F}" type="presParOf" srcId="{7421380A-FBF2-47BA-A05C-6B6589012F7E}" destId="{3B675D0A-227F-4625-9BCC-3EF36D41F252}" srcOrd="2" destOrd="0" presId="urn:microsoft.com/office/officeart/2005/8/layout/hList7"/>
    <dgm:cxn modelId="{DF052E46-543A-4919-82B3-D44C1D655EB6}" type="presParOf" srcId="{7421380A-FBF2-47BA-A05C-6B6589012F7E}" destId="{7F405814-F594-45F4-8BA0-398CE87FC54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F6CC0-DD50-477A-AF6F-CB56F21600F5}">
      <dsp:nvSpPr>
        <dsp:cNvPr id="0" name=""/>
        <dsp:cNvSpPr/>
      </dsp:nvSpPr>
      <dsp:spPr>
        <a:xfrm>
          <a:off x="575318" y="0"/>
          <a:ext cx="6995160" cy="4525963"/>
        </a:xfrm>
        <a:prstGeom prst="rightArrow">
          <a:avLst/>
        </a:prstGeom>
        <a:blipFill rotWithShape="0">
          <a:blip xmlns:r="http://schemas.openxmlformats.org/officeDocument/2006/relationships" r:embed="rId1"/>
          <a:tile tx="0" ty="0" sx="100000" sy="100000" flip="none" algn="tl"/>
        </a:blipFill>
        <a:ln>
          <a:noFill/>
        </a:ln>
        <a:effectLst/>
      </dsp:spPr>
      <dsp:style>
        <a:lnRef idx="0">
          <a:scrgbClr r="0" g="0" b="0"/>
        </a:lnRef>
        <a:fillRef idx="1">
          <a:scrgbClr r="0" g="0" b="0"/>
        </a:fillRef>
        <a:effectRef idx="0">
          <a:scrgbClr r="0" g="0" b="0"/>
        </a:effectRef>
        <a:fontRef idx="minor"/>
      </dsp:style>
    </dsp:sp>
    <dsp:sp modelId="{98DA6EC9-9077-4C4A-A145-1DF8CFBAE43A}">
      <dsp:nvSpPr>
        <dsp:cNvPr id="0" name=""/>
        <dsp:cNvSpPr/>
      </dsp:nvSpPr>
      <dsp:spPr>
        <a:xfrm>
          <a:off x="2411" y="1357788"/>
          <a:ext cx="145143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zh-TW" sz="4400" b="1" kern="1200" dirty="0" smtClean="0">
              <a:latin typeface="標楷體" panose="03000509000000000000" pitchFamily="65" charset="-120"/>
              <a:ea typeface="標楷體" panose="03000509000000000000" pitchFamily="65" charset="-120"/>
              <a:hlinkClick xmlns:r="http://schemas.openxmlformats.org/officeDocument/2006/relationships" r:id="rId2" action="ppaction://hlinkfile"/>
            </a:rPr>
            <a:t>請購</a:t>
          </a:r>
          <a:endParaRPr lang="zh-TW" sz="4400" kern="1200" dirty="0">
            <a:latin typeface="標楷體" panose="03000509000000000000" pitchFamily="65" charset="-120"/>
            <a:ea typeface="標楷體" panose="03000509000000000000" pitchFamily="65" charset="-120"/>
          </a:endParaRPr>
        </a:p>
      </dsp:txBody>
      <dsp:txXfrm>
        <a:off x="73264" y="1428641"/>
        <a:ext cx="1309725" cy="1668679"/>
      </dsp:txXfrm>
    </dsp:sp>
    <dsp:sp modelId="{7A058C33-1064-42EF-996C-E939A03E23E9}">
      <dsp:nvSpPr>
        <dsp:cNvPr id="0" name=""/>
        <dsp:cNvSpPr/>
      </dsp:nvSpPr>
      <dsp:spPr>
        <a:xfrm>
          <a:off x="1695747" y="1357788"/>
          <a:ext cx="145143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zh-TW" sz="4400" b="1" kern="1200" dirty="0" smtClean="0">
              <a:latin typeface="標楷體" panose="03000509000000000000" pitchFamily="65" charset="-120"/>
              <a:ea typeface="標楷體" panose="03000509000000000000" pitchFamily="65" charset="-120"/>
            </a:rPr>
            <a:t>核准</a:t>
          </a:r>
          <a:endParaRPr lang="zh-TW" sz="4400" kern="1200" dirty="0">
            <a:latin typeface="標楷體" panose="03000509000000000000" pitchFamily="65" charset="-120"/>
            <a:ea typeface="標楷體" panose="03000509000000000000" pitchFamily="65" charset="-120"/>
          </a:endParaRPr>
        </a:p>
      </dsp:txBody>
      <dsp:txXfrm>
        <a:off x="1766600" y="1428641"/>
        <a:ext cx="1309725" cy="1668679"/>
      </dsp:txXfrm>
    </dsp:sp>
    <dsp:sp modelId="{EFEC5992-C947-4F4A-B136-4AE2450786EF}">
      <dsp:nvSpPr>
        <dsp:cNvPr id="0" name=""/>
        <dsp:cNvSpPr/>
      </dsp:nvSpPr>
      <dsp:spPr>
        <a:xfrm>
          <a:off x="3389084" y="1357788"/>
          <a:ext cx="145143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zh-TW" sz="4400" b="1" kern="1200" dirty="0" smtClean="0">
              <a:latin typeface="標楷體" panose="03000509000000000000" pitchFamily="65" charset="-120"/>
              <a:ea typeface="標楷體" panose="03000509000000000000" pitchFamily="65" charset="-120"/>
            </a:rPr>
            <a:t>發票</a:t>
          </a:r>
          <a:endParaRPr lang="zh-TW" sz="4400" kern="1200" dirty="0">
            <a:latin typeface="標楷體" panose="03000509000000000000" pitchFamily="65" charset="-120"/>
            <a:ea typeface="標楷體" panose="03000509000000000000" pitchFamily="65" charset="-120"/>
          </a:endParaRPr>
        </a:p>
      </dsp:txBody>
      <dsp:txXfrm>
        <a:off x="3459937" y="1428641"/>
        <a:ext cx="1309725" cy="1668679"/>
      </dsp:txXfrm>
    </dsp:sp>
    <dsp:sp modelId="{D8E74A04-82E2-402D-A567-D6C7C8A0504A}">
      <dsp:nvSpPr>
        <dsp:cNvPr id="0" name=""/>
        <dsp:cNvSpPr/>
      </dsp:nvSpPr>
      <dsp:spPr>
        <a:xfrm>
          <a:off x="5082420" y="1357788"/>
          <a:ext cx="145143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zh-TW" sz="4400" b="1" kern="1200" dirty="0" smtClean="0">
              <a:latin typeface="標楷體" panose="03000509000000000000" pitchFamily="65" charset="-120"/>
              <a:ea typeface="標楷體" panose="03000509000000000000" pitchFamily="65" charset="-120"/>
            </a:rPr>
            <a:t>核准</a:t>
          </a:r>
          <a:endParaRPr lang="zh-TW" sz="4400" kern="1200" dirty="0">
            <a:latin typeface="標楷體" panose="03000509000000000000" pitchFamily="65" charset="-120"/>
            <a:ea typeface="標楷體" panose="03000509000000000000" pitchFamily="65" charset="-120"/>
          </a:endParaRPr>
        </a:p>
      </dsp:txBody>
      <dsp:txXfrm>
        <a:off x="5153273" y="1428641"/>
        <a:ext cx="1309725" cy="1668679"/>
      </dsp:txXfrm>
    </dsp:sp>
    <dsp:sp modelId="{FFA3E1DE-D038-401D-A69F-9226EBEF6CCB}">
      <dsp:nvSpPr>
        <dsp:cNvPr id="0" name=""/>
        <dsp:cNvSpPr/>
      </dsp:nvSpPr>
      <dsp:spPr>
        <a:xfrm>
          <a:off x="6775757" y="1357788"/>
          <a:ext cx="145143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zh-TW" sz="4400" b="1" kern="1200" dirty="0" smtClean="0">
              <a:latin typeface="標楷體" panose="03000509000000000000" pitchFamily="65" charset="-120"/>
              <a:ea typeface="標楷體" panose="03000509000000000000" pitchFamily="65" charset="-120"/>
            </a:rPr>
            <a:t>付款</a:t>
          </a:r>
          <a:endParaRPr lang="zh-TW" sz="4400" kern="1200" dirty="0">
            <a:latin typeface="標楷體" panose="03000509000000000000" pitchFamily="65" charset="-120"/>
            <a:ea typeface="標楷體" panose="03000509000000000000" pitchFamily="65" charset="-120"/>
          </a:endParaRPr>
        </a:p>
      </dsp:txBody>
      <dsp:txXfrm>
        <a:off x="6846610" y="1428641"/>
        <a:ext cx="1309725" cy="1668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A6E13-DA72-4246-82DF-83D5E0610CD8}">
      <dsp:nvSpPr>
        <dsp:cNvPr id="0" name=""/>
        <dsp:cNvSpPr/>
      </dsp:nvSpPr>
      <dsp:spPr>
        <a:xfrm>
          <a:off x="1676" y="0"/>
          <a:ext cx="2607936"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latin typeface="標楷體" panose="03000509000000000000" pitchFamily="65" charset="-120"/>
              <a:ea typeface="標楷體" panose="03000509000000000000" pitchFamily="65" charset="-120"/>
            </a:rPr>
            <a:t>交通費：</a:t>
          </a:r>
          <a:r>
            <a:rPr lang="zh-TW" sz="2300" kern="1200" dirty="0" smtClean="0">
              <a:solidFill>
                <a:schemeClr val="tx1">
                  <a:lumMod val="75000"/>
                </a:schemeClr>
              </a:solidFill>
              <a:latin typeface="標楷體" panose="03000509000000000000" pitchFamily="65" charset="-120"/>
              <a:ea typeface="標楷體" panose="03000509000000000000" pitchFamily="65" charset="-120"/>
            </a:rPr>
            <a:t>出差人員搭乘飛機、船舶及長途大眾陸運工具所需費用。 </a:t>
          </a:r>
          <a:endParaRPr lang="zh-TW" sz="2300" kern="1200" dirty="0">
            <a:solidFill>
              <a:schemeClr val="tx1">
                <a:lumMod val="75000"/>
              </a:schemeClr>
            </a:solidFill>
            <a:latin typeface="標楷體" panose="03000509000000000000" pitchFamily="65" charset="-120"/>
            <a:ea typeface="標楷體" panose="03000509000000000000" pitchFamily="65" charset="-120"/>
          </a:endParaRPr>
        </a:p>
      </dsp:txBody>
      <dsp:txXfrm>
        <a:off x="1676" y="1755774"/>
        <a:ext cx="2607936" cy="1755774"/>
      </dsp:txXfrm>
    </dsp:sp>
    <dsp:sp modelId="{3F59E6D0-6732-422E-98AE-782B6E361BE2}">
      <dsp:nvSpPr>
        <dsp:cNvPr id="0" name=""/>
        <dsp:cNvSpPr/>
      </dsp:nvSpPr>
      <dsp:spPr>
        <a:xfrm>
          <a:off x="574803" y="263366"/>
          <a:ext cx="1461682" cy="146168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FD0F2-4BDD-4485-B330-36E400E848DB}">
      <dsp:nvSpPr>
        <dsp:cNvPr id="0" name=""/>
        <dsp:cNvSpPr/>
      </dsp:nvSpPr>
      <dsp:spPr>
        <a:xfrm>
          <a:off x="2631128" y="0"/>
          <a:ext cx="2607936"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latin typeface="標楷體" panose="03000509000000000000" pitchFamily="65" charset="-120"/>
              <a:ea typeface="標楷體" panose="03000509000000000000" pitchFamily="65" charset="-120"/>
            </a:rPr>
            <a:t>生活費：</a:t>
          </a:r>
          <a:r>
            <a:rPr lang="zh-TW" sz="2300" kern="1200" dirty="0" smtClean="0">
              <a:solidFill>
                <a:schemeClr val="tx1">
                  <a:lumMod val="75000"/>
                </a:schemeClr>
              </a:solidFill>
              <a:latin typeface="標楷體" panose="03000509000000000000" pitchFamily="65" charset="-120"/>
              <a:ea typeface="標楷體" panose="03000509000000000000" pitchFamily="65" charset="-120"/>
            </a:rPr>
            <a:t>出差人員之住宿費、膳食費及零用費。</a:t>
          </a:r>
          <a:endParaRPr lang="zh-TW" sz="2300" kern="1200" dirty="0">
            <a:solidFill>
              <a:schemeClr val="tx1">
                <a:lumMod val="75000"/>
              </a:schemeClr>
            </a:solidFill>
            <a:latin typeface="標楷體" panose="03000509000000000000" pitchFamily="65" charset="-120"/>
            <a:ea typeface="標楷體" panose="03000509000000000000" pitchFamily="65" charset="-120"/>
          </a:endParaRPr>
        </a:p>
      </dsp:txBody>
      <dsp:txXfrm>
        <a:off x="2631128" y="1755774"/>
        <a:ext cx="2607936" cy="1755774"/>
      </dsp:txXfrm>
    </dsp:sp>
    <dsp:sp modelId="{AD4A0AEA-978F-409D-B2DB-9895B86590BF}">
      <dsp:nvSpPr>
        <dsp:cNvPr id="0" name=""/>
        <dsp:cNvSpPr/>
      </dsp:nvSpPr>
      <dsp:spPr>
        <a:xfrm>
          <a:off x="3260977" y="263366"/>
          <a:ext cx="1461682" cy="146168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FD355-79F5-4292-A116-09459506B8D3}">
      <dsp:nvSpPr>
        <dsp:cNvPr id="0" name=""/>
        <dsp:cNvSpPr/>
      </dsp:nvSpPr>
      <dsp:spPr>
        <a:xfrm>
          <a:off x="5374025" y="0"/>
          <a:ext cx="2607936"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latin typeface="標楷體" panose="03000509000000000000" pitchFamily="65" charset="-120"/>
              <a:ea typeface="標楷體" panose="03000509000000000000" pitchFamily="65" charset="-120"/>
            </a:rPr>
            <a:t>辦公費：</a:t>
          </a:r>
          <a:r>
            <a:rPr lang="zh-TW" sz="2300" kern="1200" dirty="0" smtClean="0">
              <a:solidFill>
                <a:schemeClr val="tx1">
                  <a:lumMod val="75000"/>
                </a:schemeClr>
              </a:solidFill>
              <a:latin typeface="標楷體" panose="03000509000000000000" pitchFamily="65" charset="-120"/>
              <a:ea typeface="標楷體" panose="03000509000000000000" pitchFamily="65" charset="-120"/>
            </a:rPr>
            <a:t>出差人員出國之手續費、保險費、行政費、禮品交際及雜費。</a:t>
          </a:r>
          <a:endParaRPr lang="zh-TW" sz="2300" kern="1200" dirty="0">
            <a:solidFill>
              <a:schemeClr val="tx1">
                <a:lumMod val="75000"/>
              </a:schemeClr>
            </a:solidFill>
            <a:latin typeface="標楷體" panose="03000509000000000000" pitchFamily="65" charset="-120"/>
            <a:ea typeface="標楷體" panose="03000509000000000000" pitchFamily="65" charset="-120"/>
          </a:endParaRPr>
        </a:p>
      </dsp:txBody>
      <dsp:txXfrm>
        <a:off x="5374025" y="1755774"/>
        <a:ext cx="2607936" cy="1755774"/>
      </dsp:txXfrm>
    </dsp:sp>
    <dsp:sp modelId="{7F405814-F594-45F4-8BA0-398CE87FC54D}">
      <dsp:nvSpPr>
        <dsp:cNvPr id="0" name=""/>
        <dsp:cNvSpPr/>
      </dsp:nvSpPr>
      <dsp:spPr>
        <a:xfrm>
          <a:off x="5947152" y="263366"/>
          <a:ext cx="1461682" cy="146168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E9A69-507B-46BB-BD0F-38C50E6AE379}">
      <dsp:nvSpPr>
        <dsp:cNvPr id="0" name=""/>
        <dsp:cNvSpPr/>
      </dsp:nvSpPr>
      <dsp:spPr>
        <a:xfrm>
          <a:off x="319345" y="3511549"/>
          <a:ext cx="7344946" cy="65841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0.4825</cdr:x>
      <cdr:y>0</cdr:y>
    </cdr:from>
    <cdr:to>
      <cdr:x>0.91124</cdr:x>
      <cdr:y>0.14319</cdr:y>
    </cdr:to>
    <cdr:sp macro="" textlink="">
      <cdr:nvSpPr>
        <cdr:cNvPr id="2" name="文字方塊 1"/>
        <cdr:cNvSpPr txBox="1"/>
      </cdr:nvSpPr>
      <cdr:spPr>
        <a:xfrm xmlns:a="http://schemas.openxmlformats.org/drawingml/2006/main">
          <a:off x="3970784" y="-115416"/>
          <a:ext cx="352839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0.54375</cdr:x>
      <cdr:y>0.02223</cdr:y>
    </cdr:from>
    <cdr:to>
      <cdr:x>0.7975</cdr:x>
      <cdr:y>0.16542</cdr:y>
    </cdr:to>
    <cdr:sp macro="" textlink="">
      <cdr:nvSpPr>
        <cdr:cNvPr id="3" name="文字方塊 2"/>
        <cdr:cNvSpPr txBox="1"/>
      </cdr:nvSpPr>
      <cdr:spPr>
        <a:xfrm xmlns:a="http://schemas.openxmlformats.org/drawingml/2006/main">
          <a:off x="4474840" y="100608"/>
          <a:ext cx="208823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0.00268</cdr:x>
      <cdr:y>0</cdr:y>
    </cdr:from>
    <cdr:to>
      <cdr:x>0.27393</cdr:x>
      <cdr:y>0.38184</cdr:y>
    </cdr:to>
    <cdr:sp macro="" textlink="">
      <cdr:nvSpPr>
        <cdr:cNvPr id="4" name="文字方塊 3"/>
        <cdr:cNvSpPr txBox="1"/>
      </cdr:nvSpPr>
      <cdr:spPr>
        <a:xfrm xmlns:a="http://schemas.openxmlformats.org/drawingml/2006/main">
          <a:off x="21268" y="-1772816"/>
          <a:ext cx="2151345" cy="1688963"/>
        </a:xfrm>
        <a:prstGeom xmlns:a="http://schemas.openxmlformats.org/drawingml/2006/main" prst="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zh-TW" altLang="zh-TW" sz="1400" dirty="0" smtClean="0">
              <a:latin typeface="標楷體" panose="03000509000000000000" pitchFamily="65" charset="-120"/>
              <a:ea typeface="標楷體" panose="03000509000000000000" pitchFamily="65" charset="-120"/>
            </a:rPr>
            <a:t>市區</a:t>
          </a:r>
          <a:r>
            <a:rPr lang="zh-TW" altLang="zh-TW" sz="1400" dirty="0">
              <a:latin typeface="標楷體" panose="03000509000000000000" pitchFamily="65" charset="-120"/>
              <a:ea typeface="標楷體" panose="03000509000000000000" pitchFamily="65" charset="-120"/>
            </a:rPr>
            <a:t>火車票</a:t>
          </a:r>
          <a:r>
            <a:rPr lang="zh-TW" altLang="zh-TW" sz="1400" dirty="0" smtClean="0">
              <a:latin typeface="標楷體" panose="03000509000000000000" pitchFamily="65" charset="-120"/>
              <a:ea typeface="標楷體" panose="03000509000000000000" pitchFamily="65" charset="-120"/>
            </a:rPr>
            <a:t>費</a:t>
          </a:r>
          <a:endParaRPr lang="en-US" altLang="zh-TW" sz="1400" dirty="0" smtClean="0">
            <a:latin typeface="標楷體" panose="03000509000000000000" pitchFamily="65" charset="-120"/>
            <a:ea typeface="標楷體" panose="03000509000000000000" pitchFamily="65" charset="-120"/>
          </a:endParaRPr>
        </a:p>
        <a:p xmlns:a="http://schemas.openxmlformats.org/drawingml/2006/main">
          <a:r>
            <a:rPr lang="zh-TW" altLang="zh-TW" sz="1400" dirty="0" smtClean="0">
              <a:solidFill>
                <a:srgbClr val="CC3300"/>
              </a:solidFill>
              <a:latin typeface="標楷體" panose="03000509000000000000" pitchFamily="65" charset="-120"/>
              <a:ea typeface="標楷體" panose="03000509000000000000" pitchFamily="65" charset="-120"/>
            </a:rPr>
            <a:t>市區</a:t>
          </a:r>
          <a:r>
            <a:rPr lang="zh-TW" altLang="zh-TW" sz="1400" dirty="0">
              <a:solidFill>
                <a:srgbClr val="CC3300"/>
              </a:solidFill>
              <a:latin typeface="標楷體" panose="03000509000000000000" pitchFamily="65" charset="-120"/>
              <a:ea typeface="標楷體" panose="03000509000000000000" pitchFamily="65" charset="-120"/>
            </a:rPr>
            <a:t>公共汽車票</a:t>
          </a:r>
          <a:r>
            <a:rPr lang="zh-TW" altLang="zh-TW" sz="1400" dirty="0" smtClean="0">
              <a:solidFill>
                <a:srgbClr val="CC3300"/>
              </a:solidFill>
              <a:latin typeface="標楷體" panose="03000509000000000000" pitchFamily="65" charset="-120"/>
              <a:ea typeface="標楷體" panose="03000509000000000000" pitchFamily="65" charset="-120"/>
            </a:rPr>
            <a:t>費</a:t>
          </a:r>
          <a:endParaRPr lang="en-US" altLang="zh-TW" sz="1400" dirty="0" smtClean="0">
            <a:solidFill>
              <a:srgbClr val="CC3300"/>
            </a:solidFill>
            <a:latin typeface="標楷體" panose="03000509000000000000" pitchFamily="65" charset="-120"/>
            <a:ea typeface="標楷體" panose="03000509000000000000" pitchFamily="65" charset="-120"/>
          </a:endParaRPr>
        </a:p>
        <a:p xmlns:a="http://schemas.openxmlformats.org/drawingml/2006/main">
          <a:r>
            <a:rPr lang="zh-TW" altLang="zh-TW" sz="1400" dirty="0" smtClean="0">
              <a:latin typeface="標楷體" panose="03000509000000000000" pitchFamily="65" charset="-120"/>
              <a:ea typeface="標楷體" panose="03000509000000000000" pitchFamily="65" charset="-120"/>
            </a:rPr>
            <a:t>市區</a:t>
          </a:r>
          <a:r>
            <a:rPr lang="zh-TW" altLang="zh-TW" sz="1400" dirty="0">
              <a:latin typeface="標楷體" panose="03000509000000000000" pitchFamily="65" charset="-120"/>
              <a:ea typeface="標楷體" panose="03000509000000000000" pitchFamily="65" charset="-120"/>
            </a:rPr>
            <a:t>捷運車票</a:t>
          </a:r>
          <a:r>
            <a:rPr lang="zh-TW" altLang="zh-TW" sz="1400" dirty="0" smtClean="0">
              <a:latin typeface="標楷體" panose="03000509000000000000" pitchFamily="65" charset="-120"/>
              <a:ea typeface="標楷體" panose="03000509000000000000" pitchFamily="65" charset="-120"/>
            </a:rPr>
            <a:t>費</a:t>
          </a:r>
          <a:endParaRPr lang="en-US" altLang="zh-TW" sz="1400" dirty="0" smtClean="0">
            <a:latin typeface="標楷體" panose="03000509000000000000" pitchFamily="65" charset="-120"/>
            <a:ea typeface="標楷體" panose="03000509000000000000" pitchFamily="65" charset="-120"/>
          </a:endParaRPr>
        </a:p>
        <a:p xmlns:a="http://schemas.openxmlformats.org/drawingml/2006/main">
          <a:r>
            <a:rPr lang="zh-TW" altLang="zh-TW" sz="1400" u="sng" dirty="0" smtClean="0">
              <a:solidFill>
                <a:srgbClr val="CC3300"/>
              </a:solidFill>
              <a:latin typeface="標楷體" panose="03000509000000000000" pitchFamily="65" charset="-120"/>
              <a:ea typeface="標楷體" panose="03000509000000000000" pitchFamily="65" charset="-120"/>
            </a:rPr>
            <a:t>個人</a:t>
          </a:r>
          <a:r>
            <a:rPr lang="zh-TW" altLang="zh-TW" sz="1400" u="sng" dirty="0">
              <a:solidFill>
                <a:srgbClr val="CC3300"/>
              </a:solidFill>
              <a:latin typeface="標楷體" panose="03000509000000000000" pitchFamily="65" charset="-120"/>
              <a:ea typeface="標楷體" panose="03000509000000000000" pitchFamily="65" charset="-120"/>
            </a:rPr>
            <a:t>信用卡</a:t>
          </a:r>
          <a:r>
            <a:rPr lang="zh-TW" altLang="zh-TW" sz="1400" u="sng" dirty="0" smtClean="0">
              <a:solidFill>
                <a:srgbClr val="CC3300"/>
              </a:solidFill>
              <a:latin typeface="標楷體" panose="03000509000000000000" pitchFamily="65" charset="-120"/>
              <a:ea typeface="標楷體" panose="03000509000000000000" pitchFamily="65" charset="-120"/>
            </a:rPr>
            <a:t>手續費</a:t>
          </a:r>
          <a:endParaRPr lang="en-US" altLang="zh-TW" sz="1400" u="sng" dirty="0" smtClean="0">
            <a:solidFill>
              <a:srgbClr val="CC3300"/>
            </a:solidFill>
            <a:latin typeface="標楷體" panose="03000509000000000000" pitchFamily="65" charset="-120"/>
            <a:ea typeface="標楷體" panose="03000509000000000000" pitchFamily="65" charset="-120"/>
          </a:endParaRPr>
        </a:p>
        <a:p xmlns:a="http://schemas.openxmlformats.org/drawingml/2006/main">
          <a:r>
            <a:rPr lang="zh-TW" altLang="zh-TW" sz="1400" dirty="0" smtClean="0">
              <a:latin typeface="標楷體" panose="03000509000000000000" pitchFamily="65" charset="-120"/>
              <a:ea typeface="標楷體" panose="03000509000000000000" pitchFamily="65" charset="-120"/>
            </a:rPr>
            <a:t>洗衣費</a:t>
          </a:r>
          <a:endParaRPr lang="en-US" altLang="zh-TW" sz="1400" dirty="0" smtClean="0">
            <a:latin typeface="標楷體" panose="03000509000000000000" pitchFamily="65" charset="-120"/>
            <a:ea typeface="標楷體" panose="03000509000000000000" pitchFamily="65" charset="-120"/>
          </a:endParaRPr>
        </a:p>
        <a:p xmlns:a="http://schemas.openxmlformats.org/drawingml/2006/main">
          <a:r>
            <a:rPr lang="zh-TW" altLang="zh-TW" sz="1400" dirty="0" smtClean="0">
              <a:solidFill>
                <a:srgbClr val="CC3300"/>
              </a:solidFill>
              <a:latin typeface="標楷體" panose="03000509000000000000" pitchFamily="65" charset="-120"/>
              <a:ea typeface="標楷體" panose="03000509000000000000" pitchFamily="65" charset="-120"/>
            </a:rPr>
            <a:t>小費</a:t>
          </a:r>
          <a:endParaRPr lang="en-US" altLang="zh-TW" sz="1400" dirty="0" smtClean="0">
            <a:solidFill>
              <a:srgbClr val="CC3300"/>
            </a:solidFill>
            <a:latin typeface="標楷體" panose="03000509000000000000" pitchFamily="65" charset="-120"/>
            <a:ea typeface="標楷體" panose="03000509000000000000" pitchFamily="65" charset="-120"/>
          </a:endParaRPr>
        </a:p>
        <a:p xmlns:a="http://schemas.openxmlformats.org/drawingml/2006/main">
          <a:r>
            <a:rPr lang="zh-TW" altLang="zh-TW" sz="1400" dirty="0" smtClean="0">
              <a:latin typeface="標楷體" panose="03000509000000000000" pitchFamily="65" charset="-120"/>
              <a:ea typeface="標楷體" panose="03000509000000000000" pitchFamily="65" charset="-120"/>
            </a:rPr>
            <a:t>其他</a:t>
          </a:r>
          <a:r>
            <a:rPr lang="zh-TW" altLang="zh-TW" sz="1400" dirty="0">
              <a:latin typeface="標楷體" panose="03000509000000000000" pitchFamily="65" charset="-120"/>
              <a:ea typeface="標楷體" panose="03000509000000000000" pitchFamily="65" charset="-120"/>
            </a:rPr>
            <a:t>與生活有關之各項</a:t>
          </a:r>
          <a:r>
            <a:rPr lang="zh-TW" altLang="zh-TW" sz="1400" dirty="0" smtClean="0">
              <a:latin typeface="標楷體" panose="03000509000000000000" pitchFamily="65" charset="-120"/>
              <a:ea typeface="標楷體" panose="03000509000000000000" pitchFamily="65" charset="-120"/>
            </a:rPr>
            <a:t>費用</a:t>
          </a:r>
          <a:endParaRPr lang="zh-TW" altLang="zh-TW" sz="1400" dirty="0">
            <a:latin typeface="標楷體" panose="03000509000000000000" pitchFamily="65" charset="-120"/>
            <a:ea typeface="標楷體" panose="03000509000000000000" pitchFamily="65" charset="-120"/>
          </a:endParaRPr>
        </a:p>
        <a:p xmlns:a="http://schemas.openxmlformats.org/drawingml/2006/main">
          <a:endParaRPr lang="zh-TW" altLang="en-US" sz="1400" dirty="0"/>
        </a:p>
      </cdr:txBody>
    </cdr:sp>
  </cdr:relSizeAnchor>
  <cdr:relSizeAnchor xmlns:cdr="http://schemas.openxmlformats.org/drawingml/2006/chartDrawing">
    <cdr:from>
      <cdr:x>0.27125</cdr:x>
      <cdr:y>0.1591</cdr:y>
    </cdr:from>
    <cdr:to>
      <cdr:x>0.42874</cdr:x>
      <cdr:y>0.25456</cdr:y>
    </cdr:to>
    <cdr:cxnSp macro="">
      <cdr:nvCxnSpPr>
        <cdr:cNvPr id="6" name="直線單箭頭接點 5"/>
        <cdr:cNvCxnSpPr/>
      </cdr:nvCxnSpPr>
      <cdr:spPr>
        <a:xfrm xmlns:a="http://schemas.openxmlformats.org/drawingml/2006/main">
          <a:off x="2232248" y="720080"/>
          <a:ext cx="1296144"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0.01992</cdr:x>
      <cdr:y>0.65061</cdr:y>
    </cdr:from>
    <cdr:to>
      <cdr:x>0.28127</cdr:x>
      <cdr:y>0.94364</cdr:y>
    </cdr:to>
    <cdr:sp macro="" textlink="">
      <cdr:nvSpPr>
        <cdr:cNvPr id="8" name="文字方塊 7"/>
        <cdr:cNvSpPr txBox="1"/>
      </cdr:nvSpPr>
      <cdr:spPr>
        <a:xfrm xmlns:a="http://schemas.openxmlformats.org/drawingml/2006/main">
          <a:off x="159165" y="2877791"/>
          <a:ext cx="2088232" cy="1296144"/>
        </a:xfrm>
        <a:prstGeom xmlns:a="http://schemas.openxmlformats.org/drawingml/2006/main" prst="rect">
          <a:avLst/>
        </a:prstGeom>
        <a:gradFill xmlns:a="http://schemas.openxmlformats.org/drawingml/2006/main">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xmlns:a="http://schemas.openxmlformats.org/drawingml/2006/main">
          <a:solidFill>
            <a:srgbClr val="0070C0"/>
          </a:solidFill>
        </a:ln>
      </cdr:spPr>
      <cdr:txBody>
        <a:bodyPr xmlns:a="http://schemas.openxmlformats.org/drawingml/2006/main" vertOverflow="clip" wrap="square" rtlCol="0"/>
        <a:lstStyle xmlns:a="http://schemas.openxmlformats.org/drawingml/2006/main"/>
        <a:p xmlns:a="http://schemas.openxmlformats.org/drawingml/2006/main">
          <a:pPr algn="ctr">
            <a:spcBef>
              <a:spcPts val="600"/>
            </a:spcBef>
          </a:pPr>
          <a:r>
            <a:rPr lang="zh-TW" altLang="en-US" sz="2000" u="sng" dirty="0" smtClean="0"/>
            <a:t>早</a:t>
          </a:r>
          <a:r>
            <a:rPr lang="en-US" altLang="zh-TW" sz="2000" u="sng" dirty="0" smtClean="0">
              <a:solidFill>
                <a:srgbClr val="FF7C80"/>
              </a:solidFill>
            </a:rPr>
            <a:t>(4%)</a:t>
          </a:r>
        </a:p>
        <a:p xmlns:a="http://schemas.openxmlformats.org/drawingml/2006/main">
          <a:pPr algn="ctr">
            <a:spcBef>
              <a:spcPts val="600"/>
            </a:spcBef>
          </a:pPr>
          <a:r>
            <a:rPr lang="zh-TW" altLang="en-US" sz="2000" u="sng" dirty="0" smtClean="0"/>
            <a:t>中</a:t>
          </a:r>
          <a:r>
            <a:rPr lang="en-US" altLang="zh-TW" sz="2000" u="sng" dirty="0" smtClean="0">
              <a:solidFill>
                <a:srgbClr val="FF7C80"/>
              </a:solidFill>
            </a:rPr>
            <a:t>(8%)</a:t>
          </a:r>
        </a:p>
        <a:p xmlns:a="http://schemas.openxmlformats.org/drawingml/2006/main">
          <a:pPr algn="ctr">
            <a:spcBef>
              <a:spcPts val="600"/>
            </a:spcBef>
          </a:pPr>
          <a:r>
            <a:rPr lang="zh-TW" altLang="en-US" sz="2000" u="sng" dirty="0"/>
            <a:t>晚</a:t>
          </a:r>
          <a:r>
            <a:rPr lang="en-US" altLang="zh-TW" sz="2000" u="sng" dirty="0" smtClean="0">
              <a:solidFill>
                <a:srgbClr val="FF7C80"/>
              </a:solidFill>
            </a:rPr>
            <a:t>(8%)</a:t>
          </a:r>
          <a:endParaRPr lang="zh-TW" altLang="en-US" sz="2000" u="sng" dirty="0">
            <a:solidFill>
              <a:srgbClr val="FF7C8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6331"/>
          </a:xfrm>
          <a:prstGeom prst="rect">
            <a:avLst/>
          </a:prstGeom>
        </p:spPr>
        <p:txBody>
          <a:bodyPr vert="horz" lIns="91416" tIns="45708" rIns="91416" bIns="45708"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6331"/>
          </a:xfrm>
          <a:prstGeom prst="rect">
            <a:avLst/>
          </a:prstGeom>
        </p:spPr>
        <p:txBody>
          <a:bodyPr vert="horz" lIns="91416" tIns="45708" rIns="91416" bIns="45708" rtlCol="0"/>
          <a:lstStyle>
            <a:lvl1pPr algn="r">
              <a:defRPr sz="1200"/>
            </a:lvl1pPr>
          </a:lstStyle>
          <a:p>
            <a:fld id="{CB3023C7-9991-432E-9270-B149DD2C655F}" type="datetimeFigureOut">
              <a:rPr lang="zh-TW" altLang="en-US" smtClean="0"/>
              <a:t>2020/10/7</a:t>
            </a:fld>
            <a:endParaRPr lang="zh-TW" altLang="en-US"/>
          </a:p>
        </p:txBody>
      </p:sp>
      <p:sp>
        <p:nvSpPr>
          <p:cNvPr id="4" name="投影片圖像版面配置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16" tIns="45708" rIns="91416" bIns="45708" rtlCol="0" anchor="ctr"/>
          <a:lstStyle/>
          <a:p>
            <a:endParaRPr lang="zh-TW" altLang="en-US"/>
          </a:p>
        </p:txBody>
      </p:sp>
      <p:sp>
        <p:nvSpPr>
          <p:cNvPr id="5" name="備忘稿版面配置區 4"/>
          <p:cNvSpPr>
            <a:spLocks noGrp="1"/>
          </p:cNvSpPr>
          <p:nvPr>
            <p:ph type="body" sz="quarter" idx="3"/>
          </p:nvPr>
        </p:nvSpPr>
        <p:spPr>
          <a:xfrm>
            <a:off x="679768" y="4715155"/>
            <a:ext cx="5438140" cy="4466986"/>
          </a:xfrm>
          <a:prstGeom prst="rect">
            <a:avLst/>
          </a:prstGeom>
        </p:spPr>
        <p:txBody>
          <a:bodyPr vert="horz" lIns="91416" tIns="45708" rIns="91416" bIns="45708"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5"/>
            <a:ext cx="2945659" cy="496331"/>
          </a:xfrm>
          <a:prstGeom prst="rect">
            <a:avLst/>
          </a:prstGeom>
        </p:spPr>
        <p:txBody>
          <a:bodyPr vert="horz" lIns="91416" tIns="45708" rIns="91416" bIns="45708"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28585"/>
            <a:ext cx="2945659" cy="496331"/>
          </a:xfrm>
          <a:prstGeom prst="rect">
            <a:avLst/>
          </a:prstGeom>
        </p:spPr>
        <p:txBody>
          <a:bodyPr vert="horz" lIns="91416" tIns="45708" rIns="91416" bIns="45708" rtlCol="0" anchor="b"/>
          <a:lstStyle>
            <a:lvl1pPr algn="r">
              <a:defRPr sz="1200"/>
            </a:lvl1pPr>
          </a:lstStyle>
          <a:p>
            <a:fld id="{C5F2F211-DDB3-4827-9FF4-E91BBC5B8BBE}" type="slidenum">
              <a:rPr lang="zh-TW" altLang="en-US" smtClean="0"/>
              <a:t>‹#›</a:t>
            </a:fld>
            <a:endParaRPr lang="zh-TW" altLang="en-US"/>
          </a:p>
        </p:txBody>
      </p:sp>
    </p:spTree>
    <p:extLst>
      <p:ext uri="{BB962C8B-B14F-4D97-AF65-F5344CB8AC3E}">
        <p14:creationId xmlns:p14="http://schemas.microsoft.com/office/powerpoint/2010/main" val="155573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14</a:t>
            </a:fld>
            <a:endParaRPr lang="zh-TW" altLang="en-US"/>
          </a:p>
        </p:txBody>
      </p:sp>
    </p:spTree>
    <p:extLst>
      <p:ext uri="{BB962C8B-B14F-4D97-AF65-F5344CB8AC3E}">
        <p14:creationId xmlns:p14="http://schemas.microsoft.com/office/powerpoint/2010/main" val="140019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24</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25</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26</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27</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28</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29</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30</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16</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17</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18</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19</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20</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21</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22</a:t>
            </a:fld>
            <a:endParaRPr lang="zh-TW" altLang="en-US"/>
          </a:p>
        </p:txBody>
      </p:sp>
    </p:spTree>
    <p:extLst>
      <p:ext uri="{BB962C8B-B14F-4D97-AF65-F5344CB8AC3E}">
        <p14:creationId xmlns:p14="http://schemas.microsoft.com/office/powerpoint/2010/main" val="68680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F2F211-DDB3-4827-9FF4-E91BBC5B8BBE}" type="slidenum">
              <a:rPr lang="zh-TW" altLang="en-US" smtClean="0"/>
              <a:t>23</a:t>
            </a:fld>
            <a:endParaRPr lang="zh-TW" altLang="en-US"/>
          </a:p>
        </p:txBody>
      </p:sp>
    </p:spTree>
    <p:extLst>
      <p:ext uri="{BB962C8B-B14F-4D97-AF65-F5344CB8AC3E}">
        <p14:creationId xmlns:p14="http://schemas.microsoft.com/office/powerpoint/2010/main" val="68680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D0AFA7F-57B3-42B5-97C5-C1F47D904F1B}"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B43C750-C63D-4CC4-BA43-FDE7B043743E}"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F691A77-BDEF-4B07-AC52-A4C689267D2A}"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CC9F7DD-2B63-4454-9EAA-312BCAD10169}"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7B2C64F-BA21-4188-969C-7F34BCB9A938}"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15C4F94-2B58-4FD7-9058-BDB78DF54F9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5695593-BAB1-46D7-81A9-8820B3765E5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D64BB53-5D1A-4739-AEF8-DE3DF1C5434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97F1162-4E97-4135-A1A4-8805AE0E2EEE}"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BC10D9A-0906-4A4D-A08F-65CC53B04DBD}"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FFF1BDF-8975-43E1-B4F3-9521526C575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771DB0C-3D36-4627-9D07-F4D56C974B2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25903;&#20986;&#35657;&#26126;&#21934;.ht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25903;&#20986;&#27161;&#28310;&#21450;&#23529;&#26680;&#20316;&#26989;&#25163;&#20874;109&#24180;8&#26376;&#29256;.pdf" TargetMode="External"/><Relationship Id="rId4" Type="http://schemas.openxmlformats.org/officeDocument/2006/relationships/hyperlink" Target="&#8203;&#32147;&#36027;&#32080;&#22577;&#24120;&#35211;&#30097;&#32681;&#21839;&#31572;&#3859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24977;&#35657;&#31684;&#20363;.pdf" TargetMode="Externa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25919;&#24220;&#25903;&#20986;&#24977;&#35657;&#34389;&#29702;&#35201;&#40670;.pdf"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468313" y="260350"/>
            <a:ext cx="8351837" cy="6121400"/>
          </a:xfrm>
          <a:prstGeom prst="rect">
            <a:avLst/>
          </a:prstGeom>
          <a:noFill/>
          <a:ln w="57150">
            <a:solidFill>
              <a:schemeClr val="tx1"/>
            </a:solidFill>
            <a:miter lim="800000"/>
            <a:headEnd/>
            <a:tailEnd/>
          </a:ln>
        </p:spPr>
        <p:txBody>
          <a:bodyPr wrap="none" anchor="ctr"/>
          <a:lstStyle/>
          <a:p>
            <a:endParaRPr lang="zh-TW" altLang="en-US"/>
          </a:p>
        </p:txBody>
      </p:sp>
      <p:sp>
        <p:nvSpPr>
          <p:cNvPr id="13314" name="Rectangle 5"/>
          <p:cNvSpPr>
            <a:spLocks noChangeArrowheads="1"/>
          </p:cNvSpPr>
          <p:nvPr/>
        </p:nvSpPr>
        <p:spPr bwMode="auto">
          <a:xfrm>
            <a:off x="475261" y="260350"/>
            <a:ext cx="8351837" cy="6121400"/>
          </a:xfrm>
          <a:prstGeom prst="rect">
            <a:avLst/>
          </a:prstGeom>
          <a:noFill/>
          <a:ln w="57150">
            <a:solidFill>
              <a:srgbClr val="000080"/>
            </a:solidFill>
            <a:miter lim="800000"/>
            <a:headEnd/>
            <a:tailEnd/>
          </a:ln>
        </p:spPr>
        <p:txBody>
          <a:bodyPr wrap="none" anchor="ctr"/>
          <a:lstStyle/>
          <a:p>
            <a:endParaRPr lang="zh-TW" altLang="en-US"/>
          </a:p>
        </p:txBody>
      </p:sp>
      <p:pic>
        <p:nvPicPr>
          <p:cNvPr id="2056" name="Picture 8"/>
          <p:cNvPicPr>
            <a:picLocks noChangeAspect="1" noChangeArrowheads="1"/>
          </p:cNvPicPr>
          <p:nvPr/>
        </p:nvPicPr>
        <p:blipFill>
          <a:blip r:embed="rId2">
            <a:lum bright="30000" contrast="6000"/>
          </a:blip>
          <a:srcRect/>
          <a:stretch>
            <a:fillRect/>
          </a:stretch>
        </p:blipFill>
        <p:spPr bwMode="auto">
          <a:xfrm rot="-1219482">
            <a:off x="468313" y="333375"/>
            <a:ext cx="1419225" cy="1458913"/>
          </a:xfrm>
          <a:prstGeom prst="rect">
            <a:avLst/>
          </a:prstGeom>
          <a:noFill/>
          <a:ln w="9525">
            <a:noFill/>
            <a:miter lim="800000"/>
            <a:headEnd/>
            <a:tailEnd/>
          </a:ln>
          <a:effectLst>
            <a:outerShdw dist="107763" dir="2700000" algn="ctr" rotWithShape="0">
              <a:schemeClr val="bg2">
                <a:alpha val="50000"/>
              </a:schemeClr>
            </a:outerShdw>
          </a:effectLst>
        </p:spPr>
      </p:pic>
      <p:pic>
        <p:nvPicPr>
          <p:cNvPr id="2055" name="Picture 7"/>
          <p:cNvPicPr>
            <a:picLocks noChangeAspect="1" noChangeArrowheads="1"/>
          </p:cNvPicPr>
          <p:nvPr/>
        </p:nvPicPr>
        <p:blipFill>
          <a:blip r:embed="rId2">
            <a:lum bright="12000"/>
          </a:blip>
          <a:srcRect/>
          <a:stretch>
            <a:fillRect/>
          </a:stretch>
        </p:blipFill>
        <p:spPr bwMode="auto">
          <a:xfrm rot="1901339">
            <a:off x="395288" y="1773238"/>
            <a:ext cx="1419225" cy="1458912"/>
          </a:xfrm>
          <a:prstGeom prst="rect">
            <a:avLst/>
          </a:prstGeom>
          <a:noFill/>
          <a:ln w="9525">
            <a:noFill/>
            <a:miter lim="800000"/>
            <a:headEnd/>
            <a:tailEnd/>
          </a:ln>
          <a:effectLst>
            <a:outerShdw dist="107763" dir="8100000" algn="ctr" rotWithShape="0">
              <a:schemeClr val="bg2">
                <a:alpha val="50000"/>
              </a:schemeClr>
            </a:outerShdw>
          </a:effectLst>
        </p:spPr>
      </p:pic>
      <p:pic>
        <p:nvPicPr>
          <p:cNvPr id="2057" name="Picture 9"/>
          <p:cNvPicPr>
            <a:picLocks noChangeAspect="1" noChangeArrowheads="1"/>
          </p:cNvPicPr>
          <p:nvPr/>
        </p:nvPicPr>
        <p:blipFill>
          <a:blip r:embed="rId2">
            <a:lum bright="-6000" contrast="18000"/>
          </a:blip>
          <a:srcRect/>
          <a:stretch>
            <a:fillRect/>
          </a:stretch>
        </p:blipFill>
        <p:spPr bwMode="auto">
          <a:xfrm rot="19136614">
            <a:off x="307116" y="3236891"/>
            <a:ext cx="1514058" cy="1556398"/>
          </a:xfrm>
          <a:prstGeom prst="rect">
            <a:avLst/>
          </a:prstGeom>
          <a:noFill/>
          <a:ln w="9525">
            <a:noFill/>
            <a:miter lim="800000"/>
            <a:headEnd/>
            <a:tailEnd/>
          </a:ln>
          <a:effectLst>
            <a:outerShdw dist="107763" dir="2700000" algn="ctr" rotWithShape="0">
              <a:schemeClr val="bg2">
                <a:alpha val="50000"/>
              </a:schemeClr>
            </a:outerShdw>
          </a:effectLst>
        </p:spPr>
      </p:pic>
      <p:pic>
        <p:nvPicPr>
          <p:cNvPr id="8"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844062"/>
            <a:ext cx="48244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ctrTitle" idx="4294967295"/>
          </p:nvPr>
        </p:nvSpPr>
        <p:spPr>
          <a:xfrm>
            <a:off x="1835696" y="2116156"/>
            <a:ext cx="6118518" cy="1513259"/>
          </a:xfrm>
        </p:spPr>
        <p:txBody>
          <a:bodyPr/>
          <a:lstStyle/>
          <a:p>
            <a:pPr eaLnBrk="1" hangingPunct="1">
              <a:defRPr/>
            </a:pPr>
            <a:r>
              <a:rPr lang="zh-TW" altLang="en-US" sz="4000"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經費核銷應注意事項</a:t>
            </a:r>
            <a:endParaRPr lang="zh-TW" altLang="zh-TW" sz="40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0" name="Text Box 12"/>
          <p:cNvSpPr txBox="1">
            <a:spLocks noChangeArrowheads="1"/>
          </p:cNvSpPr>
          <p:nvPr/>
        </p:nvSpPr>
        <p:spPr bwMode="auto">
          <a:xfrm>
            <a:off x="2843213" y="5084763"/>
            <a:ext cx="367347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lnSpc>
                <a:spcPct val="90000"/>
              </a:lnSpc>
              <a:buFont typeface="Wingdings" pitchFamily="2" charset="2"/>
              <a:buNone/>
            </a:pPr>
            <a:endParaRPr lang="en-US" altLang="zh-TW" sz="2400" dirty="0" smtClean="0">
              <a:solidFill>
                <a:schemeClr val="tx1">
                  <a:lumMod val="95000"/>
                  <a:lumOff val="5000"/>
                </a:schemeClr>
              </a:solidFill>
              <a:latin typeface="新細明體" pitchFamily="18" charset="-120"/>
              <a:ea typeface="新細明體" pitchFamily="18" charset="-120"/>
            </a:endParaRPr>
          </a:p>
          <a:p>
            <a:pPr algn="ctr" eaLnBrk="1" hangingPunct="1">
              <a:lnSpc>
                <a:spcPct val="90000"/>
              </a:lnSpc>
              <a:buFont typeface="Wingdings" pitchFamily="2" charset="2"/>
              <a:buNone/>
            </a:pPr>
            <a:r>
              <a:rPr lang="zh-TW" altLang="zh-TW" sz="2400" dirty="0" smtClean="0">
                <a:solidFill>
                  <a:schemeClr val="tx1">
                    <a:lumMod val="95000"/>
                    <a:lumOff val="5000"/>
                  </a:schemeClr>
                </a:solidFill>
                <a:latin typeface="新細明體" pitchFamily="18" charset="-120"/>
                <a:ea typeface="新細明體" pitchFamily="18" charset="-120"/>
              </a:rPr>
              <a:t>10</a:t>
            </a:r>
            <a:r>
              <a:rPr lang="en-US" altLang="zh-TW" sz="2400" dirty="0" smtClean="0">
                <a:solidFill>
                  <a:schemeClr val="tx1">
                    <a:lumMod val="95000"/>
                    <a:lumOff val="5000"/>
                  </a:schemeClr>
                </a:solidFill>
                <a:latin typeface="新細明體" pitchFamily="18" charset="-120"/>
                <a:ea typeface="新細明體" pitchFamily="18" charset="-120"/>
              </a:rPr>
              <a:t>9</a:t>
            </a:r>
            <a:r>
              <a:rPr lang="zh-TW" altLang="zh-TW" sz="2400" dirty="0" smtClean="0">
                <a:solidFill>
                  <a:schemeClr val="tx1">
                    <a:lumMod val="95000"/>
                    <a:lumOff val="5000"/>
                  </a:schemeClr>
                </a:solidFill>
                <a:latin typeface="新細明體" pitchFamily="18" charset="-120"/>
                <a:ea typeface="新細明體" pitchFamily="18" charset="-120"/>
              </a:rPr>
              <a:t>年</a:t>
            </a:r>
            <a:r>
              <a:rPr lang="en-US" altLang="zh-TW" sz="2400" dirty="0" smtClean="0">
                <a:solidFill>
                  <a:schemeClr val="tx1">
                    <a:lumMod val="95000"/>
                    <a:lumOff val="5000"/>
                  </a:schemeClr>
                </a:solidFill>
                <a:latin typeface="新細明體" pitchFamily="18" charset="-120"/>
                <a:ea typeface="新細明體" pitchFamily="18" charset="-120"/>
              </a:rPr>
              <a:t>10</a:t>
            </a:r>
            <a:r>
              <a:rPr lang="zh-TW" altLang="zh-TW" sz="2400" dirty="0" smtClean="0">
                <a:solidFill>
                  <a:schemeClr val="tx1">
                    <a:lumMod val="95000"/>
                    <a:lumOff val="5000"/>
                  </a:schemeClr>
                </a:solidFill>
                <a:latin typeface="新細明體" pitchFamily="18" charset="-120"/>
                <a:ea typeface="新細明體" pitchFamily="18" charset="-120"/>
              </a:rPr>
              <a:t>月</a:t>
            </a:r>
            <a:r>
              <a:rPr lang="en-US" altLang="zh-TW" sz="2400" dirty="0" smtClean="0">
                <a:solidFill>
                  <a:schemeClr val="tx1">
                    <a:lumMod val="95000"/>
                    <a:lumOff val="5000"/>
                  </a:schemeClr>
                </a:solidFill>
                <a:latin typeface="新細明體" pitchFamily="18" charset="-120"/>
                <a:ea typeface="新細明體" pitchFamily="18" charset="-120"/>
              </a:rPr>
              <a:t>8</a:t>
            </a:r>
            <a:r>
              <a:rPr lang="zh-TW" altLang="en-US" sz="2400" dirty="0" smtClean="0">
                <a:solidFill>
                  <a:schemeClr val="tx1">
                    <a:lumMod val="95000"/>
                    <a:lumOff val="5000"/>
                  </a:schemeClr>
                </a:solidFill>
                <a:latin typeface="新細明體" pitchFamily="18" charset="-120"/>
                <a:ea typeface="新細明體" pitchFamily="18" charset="-120"/>
              </a:rPr>
              <a:t>日</a:t>
            </a:r>
            <a:endParaRPr lang="zh-TW" altLang="zh-TW" sz="2400" dirty="0">
              <a:solidFill>
                <a:schemeClr val="tx1">
                  <a:lumMod val="95000"/>
                  <a:lumOff val="5000"/>
                </a:schemeClr>
              </a:solidFill>
              <a:latin typeface="Times New Roman" pitchFamily="18" charset="0"/>
              <a:ea typeface="新細明體" pitchFamily="18" charset="-120"/>
            </a:endParaRPr>
          </a:p>
          <a:p>
            <a:pPr>
              <a:spcBef>
                <a:spcPct val="50000"/>
              </a:spcBef>
              <a:buClrTx/>
              <a:buFontTx/>
              <a:buNone/>
            </a:pPr>
            <a:endParaRPr lang="zh-TW" altLang="zh-TW" sz="1800" b="0" dirty="0">
              <a:latin typeface="Times New Roman" pitchFamily="18" charset="0"/>
              <a:ea typeface="新細明體" pitchFamily="18" charset="-120"/>
            </a:endParaRPr>
          </a:p>
        </p:txBody>
      </p:sp>
      <p:sp>
        <p:nvSpPr>
          <p:cNvPr id="11" name="Rectangle 5"/>
          <p:cNvSpPr>
            <a:spLocks noGrp="1" noChangeArrowheads="1"/>
          </p:cNvSpPr>
          <p:nvPr>
            <p:ph type="subTitle" idx="4294967295"/>
          </p:nvPr>
        </p:nvSpPr>
        <p:spPr>
          <a:xfrm>
            <a:off x="2203365" y="4015090"/>
            <a:ext cx="4895627" cy="709420"/>
          </a:xfrm>
        </p:spPr>
        <p:txBody>
          <a:bodyPr/>
          <a:lstStyle/>
          <a:p>
            <a:pPr marL="0" indent="0" algn="ctr" eaLnBrk="1" hangingPunct="1">
              <a:buFont typeface="Wingdings" pitchFamily="2" charset="2"/>
              <a:buNone/>
            </a:pPr>
            <a:r>
              <a:rPr lang="zh-TW" altLang="zh-TW" dirty="0" smtClean="0">
                <a:solidFill>
                  <a:schemeClr val="tx1">
                    <a:lumMod val="95000"/>
                    <a:lumOff val="5000"/>
                  </a:schemeClr>
                </a:solidFill>
                <a:latin typeface="標楷體" panose="03000509000000000000" pitchFamily="65" charset="-120"/>
                <a:ea typeface="標楷體" panose="03000509000000000000" pitchFamily="65" charset="-120"/>
              </a:rPr>
              <a:t>主計室</a:t>
            </a:r>
            <a:endParaRPr lang="en-US" altLang="zh-TW" dirty="0" smtClean="0">
              <a:solidFill>
                <a:schemeClr val="tx1">
                  <a:lumMod val="95000"/>
                  <a:lumOff val="5000"/>
                </a:schemeClr>
              </a:solidFill>
              <a:latin typeface="標楷體" panose="03000509000000000000" pitchFamily="65" charset="-120"/>
              <a:ea typeface="標楷體" panose="03000509000000000000" pitchFamily="65" charset="-120"/>
            </a:endParaRPr>
          </a:p>
        </p:txBody>
      </p:sp>
      <p:grpSp>
        <p:nvGrpSpPr>
          <p:cNvPr id="2" name="群組 1"/>
          <p:cNvGrpSpPr/>
          <p:nvPr/>
        </p:nvGrpSpPr>
        <p:grpSpPr>
          <a:xfrm>
            <a:off x="307117" y="319019"/>
            <a:ext cx="1580422" cy="5974374"/>
            <a:chOff x="307117" y="319019"/>
            <a:chExt cx="1580422" cy="5974374"/>
          </a:xfrm>
        </p:grpSpPr>
        <p:pic>
          <p:nvPicPr>
            <p:cNvPr id="2054" name="Picture 6"/>
            <p:cNvPicPr>
              <a:picLocks noChangeAspect="1" noChangeArrowheads="1"/>
            </p:cNvPicPr>
            <p:nvPr/>
          </p:nvPicPr>
          <p:blipFill>
            <a:blip r:embed="rId2">
              <a:lum bright="-24000" contrast="18000"/>
            </a:blip>
            <a:srcRect/>
            <a:stretch>
              <a:fillRect/>
            </a:stretch>
          </p:blipFill>
          <p:spPr bwMode="auto">
            <a:xfrm rot="1901339">
              <a:off x="468312" y="4834481"/>
              <a:ext cx="1419225" cy="1458912"/>
            </a:xfrm>
            <a:prstGeom prst="rect">
              <a:avLst/>
            </a:prstGeom>
            <a:noFill/>
            <a:ln w="9525">
              <a:noFill/>
              <a:miter lim="800000"/>
              <a:headEnd/>
              <a:tailEnd/>
            </a:ln>
            <a:effectLst>
              <a:outerShdw dist="107763" dir="8100000" algn="ctr" rotWithShape="0">
                <a:schemeClr val="bg2">
                  <a:alpha val="50000"/>
                </a:schemeClr>
              </a:outerShdw>
            </a:effectLst>
          </p:spPr>
        </p:pic>
        <p:pic>
          <p:nvPicPr>
            <p:cNvPr id="12" name="Picture 8"/>
            <p:cNvPicPr>
              <a:picLocks noChangeAspect="1" noChangeArrowheads="1"/>
            </p:cNvPicPr>
            <p:nvPr/>
          </p:nvPicPr>
          <p:blipFill>
            <a:blip r:embed="rId2">
              <a:lum bright="30000" contrast="6000"/>
            </a:blip>
            <a:srcRect/>
            <a:stretch>
              <a:fillRect/>
            </a:stretch>
          </p:blipFill>
          <p:spPr bwMode="auto">
            <a:xfrm rot="-1219482">
              <a:off x="468314" y="319019"/>
              <a:ext cx="1419225" cy="1458913"/>
            </a:xfrm>
            <a:prstGeom prst="rect">
              <a:avLst/>
            </a:prstGeom>
            <a:noFill/>
            <a:ln w="9525">
              <a:noFill/>
              <a:miter lim="800000"/>
              <a:headEnd/>
              <a:tailEnd/>
            </a:ln>
            <a:effectLst>
              <a:outerShdw dist="107763" dir="2700000" algn="ctr" rotWithShape="0">
                <a:schemeClr val="bg2">
                  <a:alpha val="50000"/>
                </a:schemeClr>
              </a:outerShdw>
            </a:effectLst>
          </p:spPr>
        </p:pic>
        <p:pic>
          <p:nvPicPr>
            <p:cNvPr id="13" name="Picture 7"/>
            <p:cNvPicPr>
              <a:picLocks noChangeAspect="1" noChangeArrowheads="1"/>
            </p:cNvPicPr>
            <p:nvPr/>
          </p:nvPicPr>
          <p:blipFill>
            <a:blip r:embed="rId2">
              <a:lum bright="12000"/>
            </a:blip>
            <a:srcRect/>
            <a:stretch>
              <a:fillRect/>
            </a:stretch>
          </p:blipFill>
          <p:spPr bwMode="auto">
            <a:xfrm rot="1901339">
              <a:off x="395289" y="1758882"/>
              <a:ext cx="1419225" cy="1458912"/>
            </a:xfrm>
            <a:prstGeom prst="rect">
              <a:avLst/>
            </a:prstGeom>
            <a:noFill/>
            <a:ln w="9525">
              <a:noFill/>
              <a:miter lim="800000"/>
              <a:headEnd/>
              <a:tailEnd/>
            </a:ln>
            <a:effectLst>
              <a:outerShdw dist="107763" dir="8100000" algn="ctr" rotWithShape="0">
                <a:schemeClr val="bg2">
                  <a:alpha val="50000"/>
                </a:schemeClr>
              </a:outerShdw>
            </a:effectLst>
          </p:spPr>
        </p:pic>
        <p:pic>
          <p:nvPicPr>
            <p:cNvPr id="14" name="Picture 9"/>
            <p:cNvPicPr>
              <a:picLocks noChangeAspect="1" noChangeArrowheads="1"/>
            </p:cNvPicPr>
            <p:nvPr/>
          </p:nvPicPr>
          <p:blipFill>
            <a:blip r:embed="rId2">
              <a:lum bright="-6000" contrast="18000"/>
            </a:blip>
            <a:srcRect/>
            <a:stretch>
              <a:fillRect/>
            </a:stretch>
          </p:blipFill>
          <p:spPr bwMode="auto">
            <a:xfrm rot="19136614">
              <a:off x="307117" y="3222535"/>
              <a:ext cx="1514058" cy="1556398"/>
            </a:xfrm>
            <a:prstGeom prst="rect">
              <a:avLst/>
            </a:prstGeom>
            <a:noFill/>
            <a:ln w="9525">
              <a:noFill/>
              <a:miter lim="800000"/>
              <a:headEnd/>
              <a:tailEnd/>
            </a:ln>
            <a:effectLst>
              <a:outerShdw dist="107763" dir="2700000" algn="ctr" rotWithShape="0">
                <a:schemeClr val="bg2">
                  <a:alpha val="50000"/>
                </a:schemeClr>
              </a:outerShdw>
            </a:effectLst>
          </p:spPr>
        </p:pic>
      </p:grpSp>
    </p:spTree>
    <p:extLst>
      <p:ext uri="{BB962C8B-B14F-4D97-AF65-F5344CB8AC3E}">
        <p14:creationId xmlns:p14="http://schemas.microsoft.com/office/powerpoint/2010/main" val="271347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487363" y="205651"/>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859216"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smtClean="0">
                <a:solidFill>
                  <a:schemeClr val="bg1"/>
                </a:solidFill>
                <a:ea typeface="標楷體" pitchFamily="65" charset="-120"/>
              </a:rPr>
              <a:t>支出憑證報支注意事項</a:t>
            </a:r>
            <a:endParaRPr lang="zh-TW" altLang="en-US" kern="0" dirty="0" smtClean="0">
              <a:solidFill>
                <a:schemeClr val="bg1"/>
              </a:solidFill>
              <a:ea typeface="標楷體" pitchFamily="65" charset="-120"/>
            </a:endParaRP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p:cNvGrpSpPr>
            <a:grpSpLocks/>
          </p:cNvGrpSpPr>
          <p:nvPr/>
        </p:nvGrpSpPr>
        <p:grpSpPr bwMode="auto">
          <a:xfrm>
            <a:off x="2586643" y="1133128"/>
            <a:ext cx="4032250" cy="672876"/>
            <a:chOff x="158" y="3748"/>
            <a:chExt cx="2404" cy="395"/>
          </a:xfrm>
        </p:grpSpPr>
        <p:sp>
          <p:nvSpPr>
            <p:cNvPr id="12"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3"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a:solidFill>
                    <a:srgbClr val="000099"/>
                  </a:solidFill>
                </a:rPr>
                <a:t>取得發票或收據部份</a:t>
              </a:r>
            </a:p>
          </p:txBody>
        </p:sp>
      </p:grpSp>
      <p:sp>
        <p:nvSpPr>
          <p:cNvPr id="4" name="手繪多邊形 3"/>
          <p:cNvSpPr/>
          <p:nvPr/>
        </p:nvSpPr>
        <p:spPr>
          <a:xfrm>
            <a:off x="1159660" y="1858602"/>
            <a:ext cx="3242816" cy="2336306"/>
          </a:xfrm>
          <a:custGeom>
            <a:avLst/>
            <a:gdLst>
              <a:gd name="connsiteX0" fmla="*/ 0 w 3242816"/>
              <a:gd name="connsiteY0" fmla="*/ 0 h 2336306"/>
              <a:gd name="connsiteX1" fmla="*/ 3242816 w 3242816"/>
              <a:gd name="connsiteY1" fmla="*/ 0 h 2336306"/>
              <a:gd name="connsiteX2" fmla="*/ 3242816 w 3242816"/>
              <a:gd name="connsiteY2" fmla="*/ 2336306 h 2336306"/>
              <a:gd name="connsiteX3" fmla="*/ 0 w 3242816"/>
              <a:gd name="connsiteY3" fmla="*/ 2336306 h 2336306"/>
              <a:gd name="connsiteX4" fmla="*/ 0 w 3242816"/>
              <a:gd name="connsiteY4" fmla="*/ 0 h 233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2336306">
                <a:moveTo>
                  <a:pt x="0" y="0"/>
                </a:moveTo>
                <a:lnTo>
                  <a:pt x="3242816" y="0"/>
                </a:lnTo>
                <a:lnTo>
                  <a:pt x="3242816" y="2336306"/>
                </a:lnTo>
                <a:lnTo>
                  <a:pt x="0" y="2336306"/>
                </a:lnTo>
                <a:lnTo>
                  <a:pt x="0" y="0"/>
                </a:ln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rtl="0">
              <a:lnSpc>
                <a:spcPct val="100000"/>
              </a:lnSpc>
              <a:spcBef>
                <a:spcPct val="0"/>
              </a:spcBef>
              <a:spcAft>
                <a:spcPct val="35000"/>
              </a:spcAft>
            </a:pPr>
            <a:r>
              <a:rPr kumimoji="1" lang="zh-TW" sz="1800" b="1" kern="1200" dirty="0" smtClean="0">
                <a:latin typeface="標楷體" panose="03000509000000000000" pitchFamily="65" charset="-120"/>
                <a:ea typeface="標楷體" panose="03000509000000000000" pitchFamily="65" charset="-120"/>
              </a:rPr>
              <a:t>向國外購買商品而取得之電子發票：國外廠商不另寄發票（直接由網路列印之國外發票），若其記載之事項足資證明支付經過且</a:t>
            </a:r>
            <a:r>
              <a:rPr kumimoji="1" lang="zh-TW" sz="1800" b="1" u="sng" kern="1200" dirty="0" smtClean="0">
                <a:latin typeface="標楷體" panose="03000509000000000000" pitchFamily="65" charset="-120"/>
                <a:ea typeface="標楷體" panose="03000509000000000000" pitchFamily="65" charset="-120"/>
              </a:rPr>
              <a:t>經經手人加註原因並簽名或蓋章</a:t>
            </a:r>
            <a:r>
              <a:rPr kumimoji="1" lang="zh-TW" sz="1800" b="1" kern="1200" dirty="0" smtClean="0">
                <a:latin typeface="標楷體" panose="03000509000000000000" pitchFamily="65" charset="-120"/>
                <a:ea typeface="標楷體" panose="03000509000000000000" pitchFamily="65" charset="-120"/>
              </a:rPr>
              <a:t>，並併同結匯水單辦理核銷。</a:t>
            </a:r>
            <a:endParaRPr lang="zh-TW" sz="1800" kern="1200" dirty="0">
              <a:latin typeface="標楷體" panose="03000509000000000000" pitchFamily="65" charset="-120"/>
              <a:ea typeface="標楷體" panose="03000509000000000000" pitchFamily="65" charset="-120"/>
            </a:endParaRPr>
          </a:p>
        </p:txBody>
      </p:sp>
      <p:sp>
        <p:nvSpPr>
          <p:cNvPr id="5" name="手繪多邊形 4"/>
          <p:cNvSpPr/>
          <p:nvPr/>
        </p:nvSpPr>
        <p:spPr>
          <a:xfrm>
            <a:off x="4582634" y="1858602"/>
            <a:ext cx="3242816" cy="2336306"/>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a:solidFill>
            <a:schemeClr val="accent6">
              <a:lumMod val="20000"/>
              <a:lumOff val="80000"/>
            </a:schemeClr>
          </a:solidFill>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l" defTabSz="800100" rtl="0">
              <a:lnSpc>
                <a:spcPct val="150000"/>
              </a:lnSpc>
              <a:spcBef>
                <a:spcPct val="0"/>
              </a:spcBef>
              <a:spcAft>
                <a:spcPct val="35000"/>
              </a:spcAft>
            </a:pPr>
            <a:r>
              <a:rPr kumimoji="1" lang="zh-TW" sz="1800" b="1" kern="1200" dirty="0" smtClean="0">
                <a:latin typeface="標楷體" panose="03000509000000000000" pitchFamily="65" charset="-120"/>
                <a:ea typeface="標楷體" panose="03000509000000000000" pitchFamily="65" charset="-120"/>
              </a:rPr>
              <a:t>支出應盡量取具二聯式統一發票：但如取具三聯式統一發票，</a:t>
            </a:r>
            <a:r>
              <a:rPr kumimoji="1" lang="zh-TW" altLang="en-US" sz="1800" b="1" kern="1200" dirty="0" smtClean="0">
                <a:latin typeface="標楷體" panose="03000509000000000000" pitchFamily="65" charset="-120"/>
                <a:ea typeface="標楷體" panose="03000509000000000000" pitchFamily="65" charset="-120"/>
              </a:rPr>
              <a:t>為免重覆報支，</a:t>
            </a:r>
            <a:r>
              <a:rPr kumimoji="1" lang="zh-TW" sz="1800" b="1" kern="1200" dirty="0" smtClean="0">
                <a:latin typeface="標楷體" panose="03000509000000000000" pitchFamily="65" charset="-120"/>
                <a:ea typeface="標楷體" panose="03000509000000000000" pitchFamily="65" charset="-120"/>
              </a:rPr>
              <a:t>請將扣抵聯及收執聯一併黏貼於報銷憑証上。</a:t>
            </a:r>
            <a:endParaRPr lang="zh-TW" sz="1800" kern="1200" dirty="0">
              <a:latin typeface="標楷體" panose="03000509000000000000" pitchFamily="65" charset="-120"/>
              <a:ea typeface="標楷體" panose="03000509000000000000" pitchFamily="65" charset="-120"/>
            </a:endParaRPr>
          </a:p>
        </p:txBody>
      </p:sp>
      <p:sp>
        <p:nvSpPr>
          <p:cNvPr id="6" name="手繪多邊形 5"/>
          <p:cNvSpPr/>
          <p:nvPr/>
        </p:nvSpPr>
        <p:spPr>
          <a:xfrm>
            <a:off x="4684929" y="4392503"/>
            <a:ext cx="3242816" cy="194568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defTabSz="889000" rtl="0">
              <a:lnSpc>
                <a:spcPct val="150000"/>
              </a:lnSpc>
              <a:spcBef>
                <a:spcPct val="0"/>
              </a:spcBef>
              <a:spcAft>
                <a:spcPct val="35000"/>
              </a:spcAft>
            </a:pPr>
            <a:r>
              <a:rPr lang="zh-TW" altLang="en-US" sz="2000" b="1" kern="1200" dirty="0" smtClean="0">
                <a:latin typeface="標楷體" panose="03000509000000000000" pitchFamily="65" charset="-120"/>
                <a:ea typeface="標楷體" panose="03000509000000000000" pitchFamily="65" charset="-120"/>
              </a:rPr>
              <a:t>自行列印之電子發票證明聯，請由經手人簽名或蓋章</a:t>
            </a:r>
            <a:endParaRPr lang="zh-TW" altLang="en-US" sz="2000" b="1" kern="1200" dirty="0">
              <a:latin typeface="標楷體" panose="03000509000000000000" pitchFamily="65" charset="-120"/>
              <a:ea typeface="標楷體" panose="03000509000000000000" pitchFamily="65" charset="-120"/>
            </a:endParaRPr>
          </a:p>
        </p:txBody>
      </p:sp>
      <p:sp>
        <p:nvSpPr>
          <p:cNvPr id="14" name="手繪多邊形 13"/>
          <p:cNvSpPr/>
          <p:nvPr/>
        </p:nvSpPr>
        <p:spPr>
          <a:xfrm>
            <a:off x="1202242" y="4392503"/>
            <a:ext cx="3242816" cy="194568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50000"/>
              </a:lnSpc>
              <a:spcBef>
                <a:spcPct val="0"/>
              </a:spcBef>
              <a:spcAft>
                <a:spcPct val="35000"/>
              </a:spcAft>
            </a:pPr>
            <a:r>
              <a:rPr lang="zh-TW" altLang="en-US" sz="2000" kern="1200" dirty="0" smtClean="0">
                <a:solidFill>
                  <a:srgbClr val="0A0AFF"/>
                </a:solidFill>
                <a:latin typeface="標楷體" pitchFamily="65" charset="-120"/>
                <a:ea typeface="標楷體" pitchFamily="65" charset="-120"/>
              </a:rPr>
              <a:t>報支金額如小於支出憑證金額</a:t>
            </a:r>
            <a:r>
              <a:rPr lang="zh-TW" altLang="en-US" sz="2000" b="0" kern="1200" dirty="0" smtClean="0">
                <a:latin typeface="標楷體" pitchFamily="65" charset="-120"/>
                <a:ea typeface="標楷體" pitchFamily="65" charset="-120"/>
              </a:rPr>
              <a:t>時，請註明「實支</a:t>
            </a:r>
            <a:r>
              <a:rPr lang="zh-TW" altLang="en-US" sz="2000" b="0" kern="1200" dirty="0" smtClean="0">
                <a:latin typeface="標楷體" pitchFamily="65" charset="-120"/>
                <a:ea typeface="標楷體" pitchFamily="65" charset="-120"/>
                <a:sym typeface="Wingdings 2" pitchFamily="18" charset="2"/>
              </a:rPr>
              <a:t>元</a:t>
            </a:r>
            <a:r>
              <a:rPr lang="zh-TW" altLang="en-US" sz="2000" b="0" kern="1200" dirty="0" smtClean="0">
                <a:latin typeface="標楷體" pitchFamily="65" charset="-120"/>
                <a:ea typeface="標楷體" pitchFamily="65" charset="-120"/>
              </a:rPr>
              <a:t>」，並由經手人簽名或蓋章</a:t>
            </a:r>
            <a:endParaRPr lang="zh-TW" altLang="en-US" sz="2000" kern="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425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479141" y="226135"/>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624464"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dirty="0" smtClean="0">
                <a:solidFill>
                  <a:schemeClr val="bg1"/>
                </a:solidFill>
                <a:ea typeface="標楷體" pitchFamily="65" charset="-120"/>
              </a:rPr>
              <a:t>支出憑證報支注意事項</a:t>
            </a: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p:cNvGrpSpPr>
            <a:grpSpLocks/>
          </p:cNvGrpSpPr>
          <p:nvPr/>
        </p:nvGrpSpPr>
        <p:grpSpPr bwMode="auto">
          <a:xfrm>
            <a:off x="2586643" y="1133128"/>
            <a:ext cx="4032250" cy="753268"/>
            <a:chOff x="158" y="3748"/>
            <a:chExt cx="2404" cy="395"/>
          </a:xfrm>
        </p:grpSpPr>
        <p:sp>
          <p:nvSpPr>
            <p:cNvPr id="12"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3"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a:solidFill>
                    <a:srgbClr val="000099"/>
                  </a:solidFill>
                </a:rPr>
                <a:t>取得發票或收據部份</a:t>
              </a:r>
            </a:p>
          </p:txBody>
        </p:sp>
      </p:grpSp>
      <p:sp>
        <p:nvSpPr>
          <p:cNvPr id="3" name="手繪多邊形 2"/>
          <p:cNvSpPr/>
          <p:nvPr/>
        </p:nvSpPr>
        <p:spPr>
          <a:xfrm>
            <a:off x="1161837" y="2112161"/>
            <a:ext cx="3242816" cy="194568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a:solidFill>
            <a:schemeClr val="accent2">
              <a:lumMod val="20000"/>
              <a:lumOff val="80000"/>
            </a:schemeClr>
          </a:solidFill>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50000"/>
              </a:lnSpc>
              <a:spcBef>
                <a:spcPct val="0"/>
              </a:spcBef>
              <a:spcAft>
                <a:spcPct val="35000"/>
              </a:spcAft>
            </a:pPr>
            <a:r>
              <a:rPr lang="zh-TW" altLang="en-US" sz="2000" b="1" kern="1200" dirty="0" smtClean="0">
                <a:latin typeface="標楷體" panose="03000509000000000000" pitchFamily="65" charset="-120"/>
                <a:ea typeface="標楷體" panose="03000509000000000000" pitchFamily="65" charset="-120"/>
              </a:rPr>
              <a:t>非本國文者，應由經手人加註或擇要譯註品名，必要時，應加註廠牌或規格</a:t>
            </a:r>
            <a:r>
              <a:rPr lang="zh-TW" altLang="zh-TW" sz="2000" b="1" kern="1200" dirty="0" smtClean="0">
                <a:latin typeface="標楷體" panose="03000509000000000000" pitchFamily="65" charset="-120"/>
                <a:ea typeface="標楷體" panose="03000509000000000000" pitchFamily="65" charset="-120"/>
              </a:rPr>
              <a:t>，並由經手人簽名或蓋章</a:t>
            </a:r>
            <a:endParaRPr lang="zh-TW" altLang="en-US" sz="2000" b="1" kern="1200" dirty="0">
              <a:latin typeface="標楷體" panose="03000509000000000000" pitchFamily="65" charset="-120"/>
              <a:ea typeface="標楷體" panose="03000509000000000000" pitchFamily="65" charset="-120"/>
            </a:endParaRPr>
          </a:p>
        </p:txBody>
      </p:sp>
      <p:sp>
        <p:nvSpPr>
          <p:cNvPr id="4" name="手繪多邊形 3"/>
          <p:cNvSpPr/>
          <p:nvPr/>
        </p:nvSpPr>
        <p:spPr>
          <a:xfrm>
            <a:off x="4728934" y="1916853"/>
            <a:ext cx="3242816" cy="2336306"/>
          </a:xfrm>
          <a:custGeom>
            <a:avLst/>
            <a:gdLst>
              <a:gd name="connsiteX0" fmla="*/ 0 w 3242816"/>
              <a:gd name="connsiteY0" fmla="*/ 0 h 2336306"/>
              <a:gd name="connsiteX1" fmla="*/ 3242816 w 3242816"/>
              <a:gd name="connsiteY1" fmla="*/ 0 h 2336306"/>
              <a:gd name="connsiteX2" fmla="*/ 3242816 w 3242816"/>
              <a:gd name="connsiteY2" fmla="*/ 2336306 h 2336306"/>
              <a:gd name="connsiteX3" fmla="*/ 0 w 3242816"/>
              <a:gd name="connsiteY3" fmla="*/ 2336306 h 2336306"/>
              <a:gd name="connsiteX4" fmla="*/ 0 w 3242816"/>
              <a:gd name="connsiteY4" fmla="*/ 0 h 2336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2336306">
                <a:moveTo>
                  <a:pt x="0" y="0"/>
                </a:moveTo>
                <a:lnTo>
                  <a:pt x="3242816" y="0"/>
                </a:lnTo>
                <a:lnTo>
                  <a:pt x="3242816" y="2336306"/>
                </a:lnTo>
                <a:lnTo>
                  <a:pt x="0" y="2336306"/>
                </a:lnTo>
                <a:lnTo>
                  <a:pt x="0" y="0"/>
                </a:ln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zh-TW" altLang="en-US" sz="2000" b="1" kern="1200" dirty="0" smtClean="0">
                <a:latin typeface="標楷體" panose="03000509000000000000" pitchFamily="65" charset="-120"/>
                <a:ea typeface="標楷體" panose="03000509000000000000" pitchFamily="65" charset="-120"/>
              </a:rPr>
              <a:t>統一發票僅列</a:t>
            </a:r>
            <a:r>
              <a:rPr lang="zh-TW" altLang="en-US" sz="2000" b="1" kern="1200" dirty="0" smtClean="0">
                <a:solidFill>
                  <a:srgbClr val="FF0000"/>
                </a:solidFill>
                <a:latin typeface="標楷體" panose="03000509000000000000" pitchFamily="65" charset="-120"/>
                <a:ea typeface="標楷體" panose="03000509000000000000" pitchFamily="65" charset="-120"/>
              </a:rPr>
              <a:t>貨品代號</a:t>
            </a:r>
            <a:r>
              <a:rPr lang="zh-TW" altLang="en-US" sz="2000" b="1" kern="1200" dirty="0" smtClean="0">
                <a:latin typeface="標楷體" panose="03000509000000000000" pitchFamily="65" charset="-120"/>
                <a:ea typeface="標楷體" panose="03000509000000000000" pitchFamily="65" charset="-120"/>
              </a:rPr>
              <a:t>或品名不完整，應由</a:t>
            </a:r>
            <a:r>
              <a:rPr lang="zh-TW" altLang="en-US" sz="2000" b="1" kern="1200" dirty="0" smtClean="0">
                <a:solidFill>
                  <a:srgbClr val="FF0000"/>
                </a:solidFill>
                <a:latin typeface="標楷體" panose="03000509000000000000" pitchFamily="65" charset="-120"/>
                <a:ea typeface="標楷體" panose="03000509000000000000" pitchFamily="65" charset="-120"/>
              </a:rPr>
              <a:t>經手人</a:t>
            </a:r>
            <a:r>
              <a:rPr lang="zh-TW" altLang="en-US" sz="2000" b="1" kern="1200" dirty="0" smtClean="0">
                <a:latin typeface="標楷體" panose="03000509000000000000" pitchFamily="65" charset="-120"/>
                <a:ea typeface="標楷體" panose="03000509000000000000" pitchFamily="65" charset="-120"/>
              </a:rPr>
              <a:t>加註貨品名稱，並簽名；如其他相關憑證已記載採購事項及貨品名稱者，得免加註</a:t>
            </a:r>
            <a:endParaRPr lang="zh-TW" altLang="en-US" sz="2000" b="1" kern="1200" dirty="0">
              <a:latin typeface="標楷體" panose="03000509000000000000" pitchFamily="65" charset="-120"/>
              <a:ea typeface="標楷體" panose="03000509000000000000" pitchFamily="65" charset="-120"/>
            </a:endParaRPr>
          </a:p>
        </p:txBody>
      </p:sp>
      <p:sp>
        <p:nvSpPr>
          <p:cNvPr id="6" name="手繪多邊形 5"/>
          <p:cNvSpPr/>
          <p:nvPr/>
        </p:nvSpPr>
        <p:spPr>
          <a:xfrm>
            <a:off x="1200058" y="4364006"/>
            <a:ext cx="3242816" cy="194568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defTabSz="889000" rtl="0">
              <a:lnSpc>
                <a:spcPct val="150000"/>
              </a:lnSpc>
              <a:spcBef>
                <a:spcPts val="600"/>
              </a:spcBef>
              <a:spcAft>
                <a:spcPct val="35000"/>
              </a:spcAft>
            </a:pPr>
            <a:r>
              <a:rPr lang="zh-TW" altLang="zh-TW" sz="2000" kern="1200" dirty="0" smtClean="0">
                <a:solidFill>
                  <a:srgbClr val="0A0AFF"/>
                </a:solidFill>
                <a:latin typeface="標楷體" pitchFamily="65" charset="-120"/>
                <a:ea typeface="標楷體" pitchFamily="65" charset="-120"/>
              </a:rPr>
              <a:t>收據或發票</a:t>
            </a:r>
            <a:r>
              <a:rPr lang="zh-TW" altLang="en-US" sz="2000" kern="1200" dirty="0" smtClean="0">
                <a:solidFill>
                  <a:srgbClr val="0A0AFF"/>
                </a:solidFill>
                <a:latin typeface="標楷體" pitchFamily="65" charset="-120"/>
                <a:ea typeface="標楷體" pitchFamily="65" charset="-120"/>
              </a:rPr>
              <a:t>遺失</a:t>
            </a:r>
            <a:r>
              <a:rPr lang="zh-TW" altLang="zh-TW" sz="2000" b="0" kern="1200" dirty="0" smtClean="0">
                <a:latin typeface="標楷體" pitchFamily="65" charset="-120"/>
                <a:ea typeface="標楷體" pitchFamily="65" charset="-120"/>
              </a:rPr>
              <a:t>應檢附與正本相符之影本，由經手人註明無法提出正本之原因，並簽名</a:t>
            </a:r>
            <a:endParaRPr lang="zh-TW" altLang="en-US" sz="2000" b="1" kern="1200" dirty="0">
              <a:latin typeface="標楷體" panose="03000509000000000000" pitchFamily="65" charset="-120"/>
              <a:ea typeface="標楷體" panose="03000509000000000000" pitchFamily="65" charset="-120"/>
            </a:endParaRPr>
          </a:p>
        </p:txBody>
      </p:sp>
      <p:sp>
        <p:nvSpPr>
          <p:cNvPr id="15" name="手繪多邊形 14"/>
          <p:cNvSpPr/>
          <p:nvPr/>
        </p:nvSpPr>
        <p:spPr>
          <a:xfrm>
            <a:off x="4764339" y="4378911"/>
            <a:ext cx="3242816" cy="194568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5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支出憑證之應記明事項不明者，應通知補正。但不能補正者，應由經手人詳細註明</a:t>
            </a:r>
            <a:r>
              <a:rPr lang="zh-TW" altLang="en-US" sz="2000" dirty="0" smtClean="0">
                <a:latin typeface="標楷體" panose="03000509000000000000" pitchFamily="65" charset="-120"/>
                <a:ea typeface="標楷體" panose="03000509000000000000" pitchFamily="65" charset="-120"/>
              </a:rPr>
              <a:t>，並簽明證明之</a:t>
            </a:r>
            <a:r>
              <a:rPr lang="zh-TW" altLang="en-US" sz="2000" dirty="0">
                <a:latin typeface="標楷體" panose="03000509000000000000" pitchFamily="65" charset="-120"/>
                <a:ea typeface="標楷體" panose="03000509000000000000" pitchFamily="65" charset="-120"/>
              </a:rPr>
              <a:t>。</a:t>
            </a:r>
            <a:endParaRPr lang="zh-TW" altLang="en-US" sz="2000" kern="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749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79141" y="226135"/>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624464"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dirty="0" smtClean="0">
                <a:solidFill>
                  <a:schemeClr val="bg1"/>
                </a:solidFill>
                <a:ea typeface="標楷體" pitchFamily="65" charset="-120"/>
              </a:rPr>
              <a:t>支出憑證報支注意事項</a:t>
            </a: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p:cNvGrpSpPr>
            <a:grpSpLocks/>
          </p:cNvGrpSpPr>
          <p:nvPr/>
        </p:nvGrpSpPr>
        <p:grpSpPr bwMode="auto">
          <a:xfrm>
            <a:off x="2586643" y="1133128"/>
            <a:ext cx="4032250" cy="753268"/>
            <a:chOff x="158" y="3748"/>
            <a:chExt cx="2404" cy="395"/>
          </a:xfrm>
        </p:grpSpPr>
        <p:sp>
          <p:nvSpPr>
            <p:cNvPr id="12"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3"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a:solidFill>
                    <a:srgbClr val="000099"/>
                  </a:solidFill>
                </a:rPr>
                <a:t>取得發票或收據部份</a:t>
              </a:r>
            </a:p>
          </p:txBody>
        </p:sp>
      </p:grpSp>
      <p:sp>
        <p:nvSpPr>
          <p:cNvPr id="3" name="手繪多邊形 2"/>
          <p:cNvSpPr/>
          <p:nvPr/>
        </p:nvSpPr>
        <p:spPr>
          <a:xfrm>
            <a:off x="979984" y="2112161"/>
            <a:ext cx="3424669" cy="2396959"/>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a:solidFill>
            <a:schemeClr val="accent2">
              <a:lumMod val="20000"/>
              <a:lumOff val="80000"/>
            </a:schemeClr>
          </a:solidFill>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50000"/>
              </a:lnSpc>
              <a:spcBef>
                <a:spcPct val="0"/>
              </a:spcBef>
              <a:spcAft>
                <a:spcPct val="35000"/>
              </a:spcAft>
            </a:pPr>
            <a:r>
              <a:rPr lang="zh-TW" altLang="en-US" sz="2000" b="1" kern="1200" dirty="0" smtClean="0">
                <a:latin typeface="標楷體" panose="03000509000000000000" pitchFamily="65" charset="-120"/>
                <a:ea typeface="標楷體" panose="03000509000000000000" pitchFamily="65" charset="-120"/>
              </a:rPr>
              <a:t>因特殊情形不能取得支出憑證影本或其他可資證明文件者，應由經手人開具支出證明單</a:t>
            </a:r>
            <a:r>
              <a:rPr lang="en-US" altLang="zh-TW" sz="2000" b="1" kern="1200" dirty="0" smtClean="0">
                <a:latin typeface="標楷體" panose="03000509000000000000" pitchFamily="65" charset="-120"/>
                <a:ea typeface="標楷體" panose="03000509000000000000" pitchFamily="65" charset="-120"/>
              </a:rPr>
              <a:t>(</a:t>
            </a:r>
            <a:r>
              <a:rPr lang="zh-TW" altLang="en-US" sz="2000" b="1" kern="1200" dirty="0" smtClean="0">
                <a:latin typeface="標楷體" panose="03000509000000000000" pitchFamily="65" charset="-120"/>
                <a:ea typeface="標楷體" panose="03000509000000000000" pitchFamily="65" charset="-120"/>
              </a:rPr>
              <a:t>格式本室</a:t>
            </a:r>
            <a:r>
              <a:rPr lang="zh-TW" altLang="en-US" sz="2000" b="1" kern="1200" dirty="0" smtClean="0">
                <a:latin typeface="標楷體" panose="03000509000000000000" pitchFamily="65" charset="-120"/>
                <a:ea typeface="標楷體" panose="03000509000000000000" pitchFamily="65" charset="-120"/>
                <a:hlinkClick r:id="rId3" action="ppaction://hlinkfile"/>
              </a:rPr>
              <a:t>網站</a:t>
            </a:r>
            <a:r>
              <a:rPr lang="zh-TW" altLang="en-US" sz="2000" b="1" kern="1200" dirty="0" smtClean="0">
                <a:latin typeface="標楷體" panose="03000509000000000000" pitchFamily="65" charset="-120"/>
                <a:ea typeface="標楷體" panose="03000509000000000000" pitchFamily="65" charset="-120"/>
              </a:rPr>
              <a:t>可下載</a:t>
            </a:r>
            <a:r>
              <a:rPr lang="en-US" altLang="zh-TW" sz="2000" b="1" kern="1200" dirty="0" smtClean="0">
                <a:latin typeface="標楷體" panose="03000509000000000000" pitchFamily="65" charset="-120"/>
                <a:ea typeface="標楷體" panose="03000509000000000000" pitchFamily="65" charset="-120"/>
              </a:rPr>
              <a:t>)</a:t>
            </a:r>
            <a:r>
              <a:rPr lang="zh-TW" altLang="en-US" sz="2000" b="1" kern="1200" dirty="0" smtClean="0">
                <a:latin typeface="標楷體" panose="03000509000000000000" pitchFamily="65" charset="-120"/>
                <a:ea typeface="標楷體" panose="03000509000000000000" pitchFamily="65" charset="-120"/>
              </a:rPr>
              <a:t>，書明不能取得原因，並簽名。</a:t>
            </a:r>
            <a:endParaRPr lang="zh-TW" altLang="en-US" sz="2000" b="1" kern="1200" dirty="0">
              <a:latin typeface="標楷體" panose="03000509000000000000" pitchFamily="65" charset="-120"/>
              <a:ea typeface="標楷體" panose="03000509000000000000" pitchFamily="65" charset="-120"/>
            </a:endParaRPr>
          </a:p>
        </p:txBody>
      </p:sp>
      <p:sp>
        <p:nvSpPr>
          <p:cNvPr id="14" name="手繪多邊形 13"/>
          <p:cNvSpPr/>
          <p:nvPr/>
        </p:nvSpPr>
        <p:spPr>
          <a:xfrm>
            <a:off x="4649624" y="2157416"/>
            <a:ext cx="3242816" cy="3359816"/>
          </a:xfrm>
          <a:custGeom>
            <a:avLst/>
            <a:gdLst>
              <a:gd name="connsiteX0" fmla="*/ 0 w 3242816"/>
              <a:gd name="connsiteY0" fmla="*/ 0 h 1945689"/>
              <a:gd name="connsiteX1" fmla="*/ 3242816 w 3242816"/>
              <a:gd name="connsiteY1" fmla="*/ 0 h 1945689"/>
              <a:gd name="connsiteX2" fmla="*/ 3242816 w 3242816"/>
              <a:gd name="connsiteY2" fmla="*/ 1945689 h 1945689"/>
              <a:gd name="connsiteX3" fmla="*/ 0 w 3242816"/>
              <a:gd name="connsiteY3" fmla="*/ 1945689 h 1945689"/>
              <a:gd name="connsiteX4" fmla="*/ 0 w 3242816"/>
              <a:gd name="connsiteY4" fmla="*/ 0 h 194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816" h="1945689">
                <a:moveTo>
                  <a:pt x="0" y="0"/>
                </a:moveTo>
                <a:lnTo>
                  <a:pt x="3242816" y="0"/>
                </a:lnTo>
                <a:lnTo>
                  <a:pt x="3242816" y="1945689"/>
                </a:lnTo>
                <a:lnTo>
                  <a:pt x="0" y="1945689"/>
                </a:lnTo>
                <a:lnTo>
                  <a:pt x="0" y="0"/>
                </a:lnTo>
                <a:close/>
              </a:path>
            </a:pathLst>
          </a:custGeom>
          <a:solidFill>
            <a:schemeClr val="accent2">
              <a:lumMod val="20000"/>
              <a:lumOff val="80000"/>
            </a:schemeClr>
          </a:solidFill>
        </p:spPr>
        <p:style>
          <a:lnRef idx="0">
            <a:schemeClr val="accent3"/>
          </a:lnRef>
          <a:fillRef idx="3">
            <a:schemeClr val="accent3"/>
          </a:fillRef>
          <a:effectRef idx="3">
            <a:schemeClr val="accent3"/>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l" defTabSz="889000" rtl="0">
              <a:lnSpc>
                <a:spcPct val="150000"/>
              </a:lnSpc>
              <a:spcBef>
                <a:spcPct val="0"/>
              </a:spcBef>
              <a:spcAft>
                <a:spcPct val="35000"/>
              </a:spcAft>
            </a:pPr>
            <a:r>
              <a:rPr lang="zh-TW" altLang="en-US" sz="2000" b="1" kern="1200" dirty="0" smtClean="0">
                <a:latin typeface="標楷體" panose="03000509000000000000" pitchFamily="65" charset="-120"/>
                <a:ea typeface="標楷體" panose="03000509000000000000" pitchFamily="65" charset="-120"/>
              </a:rPr>
              <a:t>以匯款支付出席費或講座鐘點費給專家學者，若單位留存受款人資料符合收據應記明事項，免再附受領人收據。其所支領之交通費無須檢附高鐡</a:t>
            </a:r>
            <a:r>
              <a:rPr lang="en-US" altLang="zh-TW" sz="2000" b="1" kern="1200"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飛機、船舶</a:t>
            </a:r>
            <a:r>
              <a:rPr lang="en-US" altLang="zh-TW" sz="2000" b="1" dirty="0" smtClean="0">
                <a:latin typeface="標楷體" panose="03000509000000000000" pitchFamily="65" charset="-120"/>
                <a:ea typeface="標楷體" panose="03000509000000000000" pitchFamily="65" charset="-120"/>
              </a:rPr>
              <a:t>)</a:t>
            </a:r>
            <a:r>
              <a:rPr lang="zh-TW" altLang="en-US" sz="2000" b="1" kern="1200" dirty="0" smtClean="0">
                <a:latin typeface="標楷體" panose="03000509000000000000" pitchFamily="65" charset="-120"/>
                <a:ea typeface="標楷體" panose="03000509000000000000" pitchFamily="65" charset="-120"/>
              </a:rPr>
              <a:t>票根，惟需註明支領明細。</a:t>
            </a:r>
            <a:endParaRPr lang="zh-TW" altLang="en-US" sz="2000" b="1" kern="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5745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經費報支應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32506"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p:cNvGrpSpPr>
            <a:grpSpLocks/>
          </p:cNvGrpSpPr>
          <p:nvPr/>
        </p:nvGrpSpPr>
        <p:grpSpPr bwMode="auto">
          <a:xfrm>
            <a:off x="1985279" y="980728"/>
            <a:ext cx="4608512" cy="649288"/>
            <a:chOff x="158" y="3748"/>
            <a:chExt cx="2404" cy="395"/>
          </a:xfrm>
        </p:grpSpPr>
        <p:sp>
          <p:nvSpPr>
            <p:cNvPr id="12"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solidFill>
                  <a:srgbClr val="000066"/>
                </a:solidFill>
              </a:endParaRPr>
            </a:p>
          </p:txBody>
        </p:sp>
        <p:sp>
          <p:nvSpPr>
            <p:cNvPr id="13" name="AutoShape 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a:solidFill>
                    <a:srgbClr val="000099"/>
                  </a:solidFill>
                </a:rPr>
                <a:t>業務費</a:t>
              </a:r>
            </a:p>
          </p:txBody>
        </p:sp>
      </p:grpSp>
      <p:sp>
        <p:nvSpPr>
          <p:cNvPr id="14" name="File"/>
          <p:cNvSpPr>
            <a:spLocks noEditPoints="1" noChangeArrowheads="1"/>
          </p:cNvSpPr>
          <p:nvPr/>
        </p:nvSpPr>
        <p:spPr bwMode="auto">
          <a:xfrm>
            <a:off x="827584" y="1759292"/>
            <a:ext cx="3312368" cy="20297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r>
              <a:rPr lang="zh-TW" altLang="en-US" dirty="0" smtClean="0">
                <a:solidFill>
                  <a:srgbClr val="FF0000"/>
                </a:solidFill>
              </a:rPr>
              <a:t>便當</a:t>
            </a:r>
            <a:endParaRPr lang="en-US" altLang="zh-TW" dirty="0" smtClean="0">
              <a:solidFill>
                <a:srgbClr val="FF0000"/>
              </a:solidFill>
            </a:endParaRPr>
          </a:p>
          <a:p>
            <a:pPr lvl="0"/>
            <a:r>
              <a:rPr lang="zh-TW" altLang="zh-TW" dirty="0"/>
              <a:t>各機關之會議仍以不供應餐點為原則，惟如會議時間較</a:t>
            </a:r>
            <a:r>
              <a:rPr lang="zh-TW" altLang="zh-TW" dirty="0" smtClean="0"/>
              <a:t>長</a:t>
            </a:r>
            <a:r>
              <a:rPr lang="zh-TW" altLang="en-US" dirty="0" smtClean="0"/>
              <a:t>逾</a:t>
            </a:r>
            <a:r>
              <a:rPr lang="zh-TW" altLang="zh-TW" dirty="0" smtClean="0"/>
              <a:t>用餐時間</a:t>
            </a:r>
            <a:r>
              <a:rPr lang="zh-TW" altLang="en-US" dirty="0" smtClean="0"/>
              <a:t>則可</a:t>
            </a:r>
            <a:r>
              <a:rPr lang="en-US" altLang="zh-TW" dirty="0" smtClean="0"/>
              <a:t>,</a:t>
            </a:r>
            <a:r>
              <a:rPr lang="zh-TW" altLang="en-US" dirty="0" smtClean="0"/>
              <a:t>請註明會議時間及名稱</a:t>
            </a:r>
            <a:endParaRPr lang="en-US" altLang="zh-TW" dirty="0" smtClean="0"/>
          </a:p>
          <a:p>
            <a:pPr lvl="0"/>
            <a:endParaRPr lang="en-US" altLang="zh-TW" dirty="0" smtClean="0"/>
          </a:p>
          <a:p>
            <a:pPr lvl="0"/>
            <a:endParaRPr lang="zh-TW" altLang="en-US" dirty="0"/>
          </a:p>
          <a:p>
            <a:endParaRPr lang="zh-TW" altLang="en-US" dirty="0"/>
          </a:p>
        </p:txBody>
      </p:sp>
      <p:sp>
        <p:nvSpPr>
          <p:cNvPr id="15" name="File"/>
          <p:cNvSpPr>
            <a:spLocks noEditPoints="1" noChangeArrowheads="1"/>
          </p:cNvSpPr>
          <p:nvPr/>
        </p:nvSpPr>
        <p:spPr bwMode="auto">
          <a:xfrm>
            <a:off x="4499992" y="1844824"/>
            <a:ext cx="3312368" cy="194421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CC99"/>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lvl="0"/>
            <a:r>
              <a:rPr lang="zh-TW" altLang="zh-TW" dirty="0">
                <a:solidFill>
                  <a:schemeClr val="tx1">
                    <a:lumMod val="40000"/>
                    <a:lumOff val="60000"/>
                  </a:schemeClr>
                </a:solidFill>
              </a:rPr>
              <a:t>稿費、資料審查費</a:t>
            </a:r>
            <a:endParaRPr lang="zh-TW" altLang="en-US" dirty="0"/>
          </a:p>
          <a:p>
            <a:pPr marL="285750" indent="-285750">
              <a:buFont typeface="Wingdings" panose="05000000000000000000" pitchFamily="2" charset="2"/>
              <a:buChar char="ü"/>
            </a:pPr>
            <a:r>
              <a:rPr lang="zh-TW" altLang="en-US" dirty="0" smtClean="0"/>
              <a:t>請註記計酬標準</a:t>
            </a:r>
            <a:endParaRPr lang="en-US" altLang="zh-TW" dirty="0" smtClean="0"/>
          </a:p>
          <a:p>
            <a:r>
              <a:rPr lang="zh-TW" altLang="en-US" dirty="0">
                <a:solidFill>
                  <a:schemeClr val="accent5">
                    <a:lumMod val="75000"/>
                  </a:schemeClr>
                </a:solidFill>
              </a:rPr>
              <a:t>資料</a:t>
            </a:r>
            <a:r>
              <a:rPr lang="zh-TW" altLang="en-US" dirty="0" smtClean="0">
                <a:solidFill>
                  <a:schemeClr val="accent5">
                    <a:lumMod val="75000"/>
                  </a:schemeClr>
                </a:solidFill>
              </a:rPr>
              <a:t>檢索</a:t>
            </a:r>
            <a:endParaRPr lang="en-US" altLang="zh-TW" dirty="0" smtClean="0">
              <a:solidFill>
                <a:schemeClr val="accent5">
                  <a:lumMod val="75000"/>
                </a:schemeClr>
              </a:solidFill>
            </a:endParaRPr>
          </a:p>
          <a:p>
            <a:pPr marL="285750" indent="-285750">
              <a:buFont typeface="Wingdings" panose="05000000000000000000" pitchFamily="2" charset="2"/>
              <a:buChar char="ü"/>
            </a:pPr>
            <a:r>
              <a:rPr lang="zh-TW" altLang="en-US" dirty="0" smtClean="0"/>
              <a:t>請書明檢索內容及計酬</a:t>
            </a:r>
            <a:r>
              <a:rPr lang="zh-TW" altLang="en-US" dirty="0"/>
              <a:t>標準</a:t>
            </a:r>
            <a:endParaRPr lang="en-US" altLang="zh-TW" dirty="0"/>
          </a:p>
          <a:p>
            <a:endParaRPr lang="en-US" altLang="zh-TW" dirty="0" smtClean="0"/>
          </a:p>
          <a:p>
            <a:endParaRPr lang="zh-TW" altLang="en-US" dirty="0"/>
          </a:p>
        </p:txBody>
      </p:sp>
      <p:sp>
        <p:nvSpPr>
          <p:cNvPr id="16" name="File"/>
          <p:cNvSpPr>
            <a:spLocks noEditPoints="1" noChangeArrowheads="1"/>
          </p:cNvSpPr>
          <p:nvPr/>
        </p:nvSpPr>
        <p:spPr bwMode="auto">
          <a:xfrm>
            <a:off x="827584" y="4310444"/>
            <a:ext cx="3312368" cy="172819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CC99"/>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lvl="0"/>
            <a:r>
              <a:rPr lang="zh-TW" altLang="en-US" dirty="0" smtClean="0">
                <a:solidFill>
                  <a:schemeClr val="accent5">
                    <a:lumMod val="75000"/>
                  </a:schemeClr>
                </a:solidFill>
              </a:rPr>
              <a:t>大賣場購物</a:t>
            </a:r>
            <a:endParaRPr lang="en-US" altLang="zh-TW" dirty="0" smtClean="0">
              <a:solidFill>
                <a:schemeClr val="accent5">
                  <a:lumMod val="75000"/>
                </a:schemeClr>
              </a:solidFill>
            </a:endParaRPr>
          </a:p>
          <a:p>
            <a:pPr marL="285750" lvl="0" indent="-285750">
              <a:buFont typeface="Wingdings" panose="05000000000000000000" pitchFamily="2" charset="2"/>
              <a:buChar char="ü"/>
            </a:pPr>
            <a:r>
              <a:rPr lang="zh-TW" altLang="en-US" dirty="0"/>
              <a:t>請檢附出</a:t>
            </a:r>
            <a:r>
              <a:rPr lang="zh-TW" altLang="en-US" dirty="0" smtClean="0"/>
              <a:t>貨單</a:t>
            </a:r>
            <a:endParaRPr lang="en-US" altLang="zh-TW" dirty="0" smtClean="0"/>
          </a:p>
          <a:p>
            <a:pPr lvl="0"/>
            <a:r>
              <a:rPr lang="zh-TW" altLang="en-US" dirty="0" smtClean="0">
                <a:solidFill>
                  <a:schemeClr val="accent5">
                    <a:lumMod val="75000"/>
                  </a:schemeClr>
                </a:solidFill>
              </a:rPr>
              <a:t>紙杯</a:t>
            </a:r>
            <a:endParaRPr lang="en-US" altLang="zh-TW" dirty="0" smtClean="0">
              <a:solidFill>
                <a:schemeClr val="accent5">
                  <a:lumMod val="75000"/>
                </a:schemeClr>
              </a:solidFill>
            </a:endParaRPr>
          </a:p>
          <a:p>
            <a:pPr marL="285750" lvl="0" indent="-285750">
              <a:buFont typeface="Wingdings" panose="05000000000000000000" pitchFamily="2" charset="2"/>
              <a:buChar char="ü"/>
            </a:pPr>
            <a:r>
              <a:rPr lang="zh-TW" altLang="en-US" dirty="0" smtClean="0"/>
              <a:t>依節約原則不得提供</a:t>
            </a:r>
            <a:endParaRPr lang="zh-TW" altLang="en-US" dirty="0"/>
          </a:p>
        </p:txBody>
      </p:sp>
      <p:sp>
        <p:nvSpPr>
          <p:cNvPr id="17" name="File"/>
          <p:cNvSpPr>
            <a:spLocks noEditPoints="1" noChangeArrowheads="1"/>
          </p:cNvSpPr>
          <p:nvPr/>
        </p:nvSpPr>
        <p:spPr bwMode="auto">
          <a:xfrm>
            <a:off x="4427984" y="4005064"/>
            <a:ext cx="3312368" cy="231953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lvl="0"/>
            <a:r>
              <a:rPr lang="zh-TW" altLang="en-US" dirty="0" smtClean="0">
                <a:solidFill>
                  <a:schemeClr val="accent5">
                    <a:lumMod val="75000"/>
                  </a:schemeClr>
                </a:solidFill>
              </a:rPr>
              <a:t>國外網站購物</a:t>
            </a:r>
            <a:endParaRPr lang="en-US" altLang="zh-TW" dirty="0" smtClean="0">
              <a:solidFill>
                <a:schemeClr val="accent5">
                  <a:lumMod val="75000"/>
                </a:schemeClr>
              </a:solidFill>
            </a:endParaRPr>
          </a:p>
          <a:p>
            <a:pPr lvl="0"/>
            <a:r>
              <a:rPr lang="zh-TW" altLang="zh-TW" dirty="0" smtClean="0"/>
              <a:t>請</a:t>
            </a:r>
            <a:r>
              <a:rPr lang="zh-TW" altLang="zh-TW" dirty="0"/>
              <a:t>依內部審核程序核准後，檢附相關訂購、支付證明規定</a:t>
            </a:r>
            <a:r>
              <a:rPr lang="zh-TW" altLang="zh-TW" dirty="0" smtClean="0"/>
              <a:t>辦理</a:t>
            </a:r>
            <a:r>
              <a:rPr lang="zh-TW" altLang="en-US" dirty="0" smtClean="0"/>
              <a:t>，</a:t>
            </a:r>
            <a:r>
              <a:rPr lang="zh-TW" altLang="zh-TW" dirty="0" smtClean="0"/>
              <a:t>無法</a:t>
            </a:r>
            <a:r>
              <a:rPr lang="zh-TW" altLang="zh-TW" dirty="0"/>
              <a:t>取得相關單據</a:t>
            </a:r>
            <a:r>
              <a:rPr lang="zh-TW" altLang="zh-TW" dirty="0" smtClean="0"/>
              <a:t>者</a:t>
            </a:r>
            <a:r>
              <a:rPr lang="zh-TW" altLang="en-US" dirty="0" smtClean="0"/>
              <a:t>，</a:t>
            </a:r>
            <a:r>
              <a:rPr lang="zh-TW" altLang="zh-TW" dirty="0" smtClean="0"/>
              <a:t>請</a:t>
            </a:r>
            <a:r>
              <a:rPr lang="zh-TW" altLang="zh-TW" dirty="0"/>
              <a:t>經手人開具支出證明單 。</a:t>
            </a:r>
          </a:p>
          <a:p>
            <a:endParaRPr lang="zh-TW" altLang="en-US" dirty="0"/>
          </a:p>
        </p:txBody>
      </p:sp>
    </p:spTree>
    <p:extLst>
      <p:ext uri="{BB962C8B-B14F-4D97-AF65-F5344CB8AC3E}">
        <p14:creationId xmlns:p14="http://schemas.microsoft.com/office/powerpoint/2010/main" val="15305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經費報支應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32506" y="172680"/>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p:cNvGrpSpPr>
            <a:grpSpLocks/>
          </p:cNvGrpSpPr>
          <p:nvPr/>
        </p:nvGrpSpPr>
        <p:grpSpPr bwMode="auto">
          <a:xfrm>
            <a:off x="1985279" y="980728"/>
            <a:ext cx="4608512" cy="649288"/>
            <a:chOff x="158" y="3748"/>
            <a:chExt cx="2404" cy="395"/>
          </a:xfrm>
        </p:grpSpPr>
        <p:sp>
          <p:nvSpPr>
            <p:cNvPr id="12"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solidFill>
                  <a:srgbClr val="000066"/>
                </a:solidFill>
              </a:endParaRPr>
            </a:p>
          </p:txBody>
        </p:sp>
        <p:sp>
          <p:nvSpPr>
            <p:cNvPr id="13" name="AutoShape 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a:solidFill>
                    <a:srgbClr val="000099"/>
                  </a:solidFill>
                </a:rPr>
                <a:t>業務費</a:t>
              </a:r>
            </a:p>
          </p:txBody>
        </p:sp>
      </p:grpSp>
      <p:sp>
        <p:nvSpPr>
          <p:cNvPr id="14" name="File"/>
          <p:cNvSpPr>
            <a:spLocks noEditPoints="1" noChangeArrowheads="1"/>
          </p:cNvSpPr>
          <p:nvPr/>
        </p:nvSpPr>
        <p:spPr bwMode="auto">
          <a:xfrm>
            <a:off x="827584" y="1759292"/>
            <a:ext cx="3312368" cy="202974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60000"/>
              <a:lumOff val="40000"/>
            </a:schemeClr>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r>
              <a:rPr lang="zh-TW" altLang="zh-TW" dirty="0">
                <a:solidFill>
                  <a:srgbClr val="0A0AFF"/>
                </a:solidFill>
                <a:latin typeface="標楷體" pitchFamily="65" charset="-120"/>
              </a:rPr>
              <a:t>刻印</a:t>
            </a:r>
            <a:r>
              <a:rPr lang="zh-TW" altLang="zh-TW" dirty="0" smtClean="0">
                <a:solidFill>
                  <a:srgbClr val="0A0AFF"/>
                </a:solidFill>
                <a:latin typeface="標楷體" pitchFamily="65" charset="-120"/>
              </a:rPr>
              <a:t>費</a:t>
            </a:r>
            <a:endParaRPr lang="en-US" altLang="zh-TW" dirty="0" smtClean="0">
              <a:solidFill>
                <a:srgbClr val="0A0AFF"/>
              </a:solidFill>
              <a:latin typeface="標楷體" pitchFamily="65" charset="-120"/>
            </a:endParaRPr>
          </a:p>
          <a:p>
            <a:pPr marL="285750" indent="-285750">
              <a:buFont typeface="Wingdings" panose="05000000000000000000" pitchFamily="2" charset="2"/>
              <a:buChar char="ü"/>
            </a:pPr>
            <a:r>
              <a:rPr lang="zh-TW" altLang="zh-TW" b="0" dirty="0"/>
              <a:t>請在收據上加蓋樣章</a:t>
            </a:r>
            <a:endParaRPr lang="en-US" altLang="zh-TW" dirty="0" smtClean="0"/>
          </a:p>
          <a:p>
            <a:pPr lvl="0"/>
            <a:r>
              <a:rPr lang="zh-TW" altLang="zh-TW" dirty="0">
                <a:solidFill>
                  <a:srgbClr val="0A0AFF"/>
                </a:solidFill>
                <a:latin typeface="標楷體" pitchFamily="65" charset="-120"/>
              </a:rPr>
              <a:t>維修</a:t>
            </a:r>
            <a:r>
              <a:rPr lang="zh-TW" altLang="zh-TW" dirty="0" smtClean="0">
                <a:solidFill>
                  <a:srgbClr val="0A0AFF"/>
                </a:solidFill>
                <a:latin typeface="標楷體" pitchFamily="65" charset="-120"/>
              </a:rPr>
              <a:t>費用</a:t>
            </a:r>
            <a:endParaRPr lang="en-US" altLang="zh-TW" dirty="0" smtClean="0">
              <a:solidFill>
                <a:srgbClr val="0A0AFF"/>
              </a:solidFill>
              <a:latin typeface="標楷體" pitchFamily="65" charset="-120"/>
            </a:endParaRPr>
          </a:p>
          <a:p>
            <a:pPr marL="285750" lvl="0" indent="-285750">
              <a:buFont typeface="Wingdings" panose="05000000000000000000" pitchFamily="2" charset="2"/>
              <a:buChar char="ü"/>
            </a:pPr>
            <a:r>
              <a:rPr lang="zh-TW" altLang="zh-TW" b="0" dirty="0"/>
              <a:t>應述明維修項目，並書明維修財產編號</a:t>
            </a:r>
            <a:endParaRPr lang="zh-TW" altLang="en-US" dirty="0"/>
          </a:p>
          <a:p>
            <a:endParaRPr lang="zh-TW" altLang="en-US" dirty="0"/>
          </a:p>
        </p:txBody>
      </p:sp>
      <p:sp>
        <p:nvSpPr>
          <p:cNvPr id="15" name="File"/>
          <p:cNvSpPr>
            <a:spLocks noEditPoints="1" noChangeArrowheads="1"/>
          </p:cNvSpPr>
          <p:nvPr/>
        </p:nvSpPr>
        <p:spPr bwMode="auto">
          <a:xfrm>
            <a:off x="4450824" y="1742164"/>
            <a:ext cx="3312368" cy="194421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CC99"/>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lvl="0"/>
            <a:r>
              <a:rPr lang="zh-TW" altLang="zh-TW" dirty="0">
                <a:solidFill>
                  <a:srgbClr val="0A0AFF"/>
                </a:solidFill>
                <a:latin typeface="標楷體" pitchFamily="65" charset="-120"/>
                <a:hlinkClick r:id="rId4" action="ppaction://hlinkfile"/>
              </a:rPr>
              <a:t>印刷費</a:t>
            </a:r>
            <a:r>
              <a:rPr lang="zh-TW" altLang="zh-TW" dirty="0">
                <a:solidFill>
                  <a:srgbClr val="0A0AFF"/>
                </a:solidFill>
                <a:latin typeface="標楷體" pitchFamily="65" charset="-120"/>
              </a:rPr>
              <a:t>、影印</a:t>
            </a:r>
            <a:r>
              <a:rPr lang="zh-TW" altLang="zh-TW" dirty="0" smtClean="0">
                <a:solidFill>
                  <a:srgbClr val="0A0AFF"/>
                </a:solidFill>
                <a:latin typeface="標楷體" pitchFamily="65" charset="-120"/>
              </a:rPr>
              <a:t>費</a:t>
            </a:r>
            <a:endParaRPr lang="en-US" altLang="zh-TW" dirty="0" smtClean="0">
              <a:solidFill>
                <a:srgbClr val="0A0AFF"/>
              </a:solidFill>
              <a:latin typeface="標楷體" pitchFamily="65" charset="-120"/>
            </a:endParaRPr>
          </a:p>
          <a:p>
            <a:pPr marL="285750" lvl="0" indent="-285750">
              <a:buFont typeface="Wingdings" panose="05000000000000000000" pitchFamily="2" charset="2"/>
              <a:buChar char="ü"/>
            </a:pPr>
            <a:r>
              <a:rPr lang="zh-TW" altLang="zh-TW" b="0" dirty="0"/>
              <a:t>請註明文件</a:t>
            </a:r>
            <a:r>
              <a:rPr lang="zh-TW" altLang="zh-TW" b="0" dirty="0" smtClean="0"/>
              <a:t>名稱</a:t>
            </a:r>
            <a:endParaRPr lang="en-US" altLang="zh-TW" b="0" dirty="0" smtClean="0"/>
          </a:p>
          <a:p>
            <a:r>
              <a:rPr lang="zh-TW" altLang="en-US" dirty="0">
                <a:solidFill>
                  <a:srgbClr val="0A0AFF"/>
                </a:solidFill>
                <a:latin typeface="標楷體" pitchFamily="65" charset="-120"/>
              </a:rPr>
              <a:t>出席費</a:t>
            </a:r>
            <a:endParaRPr lang="en-US" altLang="zh-TW" dirty="0">
              <a:solidFill>
                <a:srgbClr val="0A0AFF"/>
              </a:solidFill>
              <a:latin typeface="標楷體" pitchFamily="65" charset="-120"/>
            </a:endParaRPr>
          </a:p>
          <a:p>
            <a:pPr marL="285750" indent="-285750">
              <a:buFont typeface="Wingdings" panose="05000000000000000000" pitchFamily="2" charset="2"/>
              <a:buChar char="ü"/>
            </a:pPr>
            <a:r>
              <a:rPr lang="zh-TW" altLang="en-US" dirty="0"/>
              <a:t> </a:t>
            </a:r>
            <a:r>
              <a:rPr lang="zh-TW" altLang="en-US" dirty="0" smtClean="0"/>
              <a:t>每次</a:t>
            </a:r>
            <a:r>
              <a:rPr lang="zh-TW" altLang="en-US" dirty="0"/>
              <a:t>會議以</a:t>
            </a:r>
            <a:r>
              <a:rPr lang="en-US" altLang="zh-TW" dirty="0" smtClean="0"/>
              <a:t>2,500</a:t>
            </a:r>
            <a:r>
              <a:rPr lang="zh-TW" altLang="en-US" dirty="0"/>
              <a:t>元為</a:t>
            </a:r>
            <a:r>
              <a:rPr lang="zh-TW" altLang="en-US" dirty="0" smtClean="0"/>
              <a:t>上                        限</a:t>
            </a:r>
            <a:r>
              <a:rPr lang="zh-TW" altLang="en-US" dirty="0"/>
              <a:t>，本機關人員不得支給</a:t>
            </a:r>
            <a:endParaRPr lang="en-US" altLang="zh-TW" dirty="0"/>
          </a:p>
          <a:p>
            <a:pPr marL="285750" lvl="0" indent="-285750">
              <a:buFont typeface="Wingdings" panose="05000000000000000000" pitchFamily="2" charset="2"/>
              <a:buChar char="ü"/>
            </a:pPr>
            <a:endParaRPr lang="en-US" altLang="zh-TW" dirty="0"/>
          </a:p>
          <a:p>
            <a:endParaRPr lang="en-US" altLang="zh-TW" dirty="0" smtClean="0"/>
          </a:p>
          <a:p>
            <a:endParaRPr lang="zh-TW" altLang="en-US" dirty="0"/>
          </a:p>
        </p:txBody>
      </p:sp>
      <p:sp>
        <p:nvSpPr>
          <p:cNvPr id="16" name="File"/>
          <p:cNvSpPr>
            <a:spLocks noEditPoints="1" noChangeArrowheads="1"/>
          </p:cNvSpPr>
          <p:nvPr/>
        </p:nvSpPr>
        <p:spPr bwMode="auto">
          <a:xfrm>
            <a:off x="827584" y="4310444"/>
            <a:ext cx="3312368" cy="201415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CC99"/>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lvl="0"/>
            <a:r>
              <a:rPr lang="zh-TW" altLang="zh-TW" dirty="0" smtClean="0">
                <a:solidFill>
                  <a:srgbClr val="0A0AFF"/>
                </a:solidFill>
                <a:latin typeface="標楷體" pitchFamily="65" charset="-120"/>
              </a:rPr>
              <a:t>郵資</a:t>
            </a:r>
            <a:endParaRPr lang="en-US" altLang="zh-TW" dirty="0" smtClean="0">
              <a:solidFill>
                <a:srgbClr val="0A0AFF"/>
              </a:solidFill>
              <a:latin typeface="標楷體" pitchFamily="65" charset="-120"/>
            </a:endParaRPr>
          </a:p>
          <a:p>
            <a:r>
              <a:rPr lang="zh-TW" altLang="en-US" dirty="0" smtClean="0"/>
              <a:t>於</a:t>
            </a:r>
            <a:r>
              <a:rPr lang="zh-TW" altLang="zh-TW" dirty="0" smtClean="0"/>
              <a:t>購買</a:t>
            </a:r>
            <a:r>
              <a:rPr lang="zh-TW" altLang="zh-TW" dirty="0"/>
              <a:t>票品證明</a:t>
            </a:r>
            <a:r>
              <a:rPr lang="zh-TW" altLang="zh-TW" dirty="0" smtClean="0"/>
              <a:t>單</a:t>
            </a:r>
            <a:r>
              <a:rPr lang="zh-TW" altLang="zh-TW" dirty="0"/>
              <a:t>註明寄送何物至何處， </a:t>
            </a:r>
            <a:r>
              <a:rPr lang="zh-TW" altLang="zh-TW" dirty="0" smtClean="0"/>
              <a:t>，</a:t>
            </a:r>
            <a:r>
              <a:rPr lang="zh-TW" altLang="en-US" dirty="0" smtClean="0"/>
              <a:t>並書</a:t>
            </a:r>
            <a:r>
              <a:rPr lang="zh-TW" altLang="zh-TW" dirty="0" smtClean="0"/>
              <a:t>明</a:t>
            </a:r>
            <a:r>
              <a:rPr lang="zh-TW" altLang="zh-TW" dirty="0"/>
              <a:t>抬頭「國立臺灣海洋大學」或打本校統一編號「</a:t>
            </a:r>
            <a:r>
              <a:rPr lang="en-US" altLang="zh-TW" dirty="0" smtClean="0"/>
              <a:t>00501503</a:t>
            </a:r>
            <a:r>
              <a:rPr lang="zh-TW" altLang="en-US" dirty="0" smtClean="0"/>
              <a:t>」</a:t>
            </a:r>
            <a:endParaRPr lang="zh-TW" altLang="en-US" dirty="0"/>
          </a:p>
        </p:txBody>
      </p:sp>
      <p:sp>
        <p:nvSpPr>
          <p:cNvPr id="17" name="File"/>
          <p:cNvSpPr>
            <a:spLocks noEditPoints="1" noChangeArrowheads="1"/>
          </p:cNvSpPr>
          <p:nvPr/>
        </p:nvSpPr>
        <p:spPr bwMode="auto">
          <a:xfrm>
            <a:off x="4450824" y="3861047"/>
            <a:ext cx="3312368" cy="2592289"/>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lgn="ctr">
            <a:solidFill>
              <a:srgbClr val="000000"/>
            </a:solidFill>
            <a:miter lim="800000"/>
            <a:headEnd/>
            <a:tailEnd/>
          </a:ln>
          <a:effectLst>
            <a:outerShdw dist="107763" dir="2700000" algn="ctr" rotWithShape="0">
              <a:srgbClr val="808080"/>
            </a:outerShdw>
          </a:effectLst>
        </p:spPr>
        <p:txBody>
          <a:bodyP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r>
              <a:rPr lang="zh-TW" altLang="zh-TW" dirty="0" smtClean="0">
                <a:solidFill>
                  <a:srgbClr val="0A0AFF"/>
                </a:solidFill>
                <a:latin typeface="標楷體" pitchFamily="65" charset="-120"/>
                <a:hlinkClick r:id="rId5" action="ppaction://hlinkfile"/>
              </a:rPr>
              <a:t>保險費</a:t>
            </a:r>
            <a:r>
              <a:rPr lang="zh-TW" altLang="en-US" dirty="0" smtClean="0">
                <a:solidFill>
                  <a:srgbClr val="0A0AFF"/>
                </a:solidFill>
                <a:latin typeface="標楷體" pitchFamily="65" charset="-120"/>
              </a:rPr>
              <a:t>：</a:t>
            </a:r>
            <a:r>
              <a:rPr lang="zh-TW" altLang="zh-TW" dirty="0" smtClean="0"/>
              <a:t>參加</a:t>
            </a:r>
            <a:r>
              <a:rPr lang="zh-TW" altLang="zh-TW" dirty="0"/>
              <a:t>活動或執行計畫須投保時，報支保險費應檢附被保險人名冊，及註明保險人投保金額（</a:t>
            </a:r>
            <a:r>
              <a:rPr lang="zh-TW" altLang="en-US" dirty="0"/>
              <a:t>科技部</a:t>
            </a:r>
            <a:r>
              <a:rPr lang="zh-TW" altLang="zh-TW" dirty="0"/>
              <a:t>不得超過</a:t>
            </a:r>
            <a:r>
              <a:rPr lang="en-US" altLang="zh-TW" dirty="0"/>
              <a:t>4</a:t>
            </a:r>
            <a:r>
              <a:rPr lang="zh-TW" altLang="zh-TW" dirty="0"/>
              <a:t>百萬</a:t>
            </a:r>
            <a:r>
              <a:rPr lang="zh-TW" altLang="en-US" dirty="0"/>
              <a:t>，其他比照教育部</a:t>
            </a:r>
            <a:r>
              <a:rPr lang="en-US" altLang="zh-TW" dirty="0"/>
              <a:t>3</a:t>
            </a:r>
            <a:r>
              <a:rPr lang="zh-TW" altLang="en-US" dirty="0"/>
              <a:t>百萬元</a:t>
            </a:r>
            <a:r>
              <a:rPr lang="zh-TW" altLang="zh-TW" dirty="0"/>
              <a:t>）。保險費期間</a:t>
            </a:r>
            <a:r>
              <a:rPr lang="zh-TW" altLang="en-US" dirty="0"/>
              <a:t>要</a:t>
            </a:r>
            <a:r>
              <a:rPr lang="zh-TW" altLang="zh-TW" dirty="0"/>
              <a:t>在計畫執行期間內。</a:t>
            </a:r>
          </a:p>
        </p:txBody>
      </p:sp>
    </p:spTree>
    <p:extLst>
      <p:ext uri="{BB962C8B-B14F-4D97-AF65-F5344CB8AC3E}">
        <p14:creationId xmlns:p14="http://schemas.microsoft.com/office/powerpoint/2010/main" val="374108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經費報支應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4" y="189559"/>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a:spLocks noChangeArrowheads="1"/>
          </p:cNvSpPr>
          <p:nvPr/>
        </p:nvSpPr>
        <p:spPr bwMode="auto">
          <a:xfrm>
            <a:off x="792163" y="1268760"/>
            <a:ext cx="7668269" cy="52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just">
              <a:lnSpc>
                <a:spcPct val="140000"/>
              </a:lnSpc>
              <a:spcBef>
                <a:spcPct val="0"/>
              </a:spcBef>
              <a:buClrTx/>
            </a:pPr>
            <a:r>
              <a:rPr lang="zh-TW" altLang="en-US" sz="2400" dirty="0" smtClean="0">
                <a:solidFill>
                  <a:srgbClr val="7030A0"/>
                </a:solidFill>
                <a:latin typeface="標楷體" pitchFamily="65" charset="-120"/>
              </a:rPr>
              <a:t>辦理各類會議、講習、訓練及研討會經費編列上限：</a:t>
            </a:r>
            <a:endParaRPr lang="en-US" altLang="zh-TW" sz="2400" dirty="0" smtClean="0">
              <a:solidFill>
                <a:srgbClr val="7030A0"/>
              </a:solidFill>
              <a:latin typeface="標楷體" pitchFamily="65" charset="-120"/>
            </a:endParaRPr>
          </a:p>
          <a:p>
            <a:pPr marL="342900" indent="-342900" algn="just">
              <a:lnSpc>
                <a:spcPct val="140000"/>
              </a:lnSpc>
              <a:spcBef>
                <a:spcPct val="0"/>
              </a:spcBef>
              <a:buClrTx/>
              <a:buBlip>
                <a:blip r:embed="rId3"/>
              </a:buBlip>
            </a:pPr>
            <a:r>
              <a:rPr lang="zh-TW" altLang="en-US" sz="2400" dirty="0" smtClean="0">
                <a:solidFill>
                  <a:srgbClr val="0A0AFF"/>
                </a:solidFill>
                <a:latin typeface="標楷體" pitchFamily="65" charset="-120"/>
              </a:rPr>
              <a:t> 參加對象為本機關人員：</a:t>
            </a:r>
            <a:endParaRPr lang="en-US" altLang="zh-TW" sz="2400" dirty="0" smtClean="0">
              <a:solidFill>
                <a:srgbClr val="0A0AFF"/>
              </a:solidFill>
              <a:latin typeface="標楷體" pitchFamily="65" charset="-120"/>
            </a:endParaRPr>
          </a:p>
          <a:p>
            <a:pPr algn="just">
              <a:lnSpc>
                <a:spcPct val="140000"/>
              </a:lnSpc>
              <a:spcBef>
                <a:spcPct val="0"/>
              </a:spcBef>
              <a:buClrTx/>
            </a:pPr>
            <a:r>
              <a:rPr lang="zh-TW" altLang="en-US" sz="2000" dirty="0" smtClean="0">
                <a:solidFill>
                  <a:srgbClr val="0A0AFF"/>
                </a:solidFill>
                <a:latin typeface="標楷體" pitchFamily="65" charset="-120"/>
              </a:rPr>
              <a:t>    </a:t>
            </a:r>
            <a:r>
              <a:rPr lang="zh-TW" altLang="en-US" sz="2000" dirty="0" smtClean="0">
                <a:latin typeface="標楷體" pitchFamily="65" charset="-120"/>
              </a:rPr>
              <a:t>膳費：每人每日</a:t>
            </a:r>
            <a:r>
              <a:rPr lang="en-US" altLang="zh-TW" sz="2000" dirty="0" smtClean="0">
                <a:latin typeface="標楷體" pitchFamily="65" charset="-120"/>
              </a:rPr>
              <a:t>250</a:t>
            </a:r>
            <a:r>
              <a:rPr lang="zh-TW" altLang="en-US" sz="2000" dirty="0" smtClean="0">
                <a:latin typeface="標楷體" pitchFamily="65" charset="-120"/>
              </a:rPr>
              <a:t>元，午、晚餐</a:t>
            </a:r>
            <a:r>
              <a:rPr lang="zh-TW" altLang="en-US" sz="2000" dirty="0">
                <a:latin typeface="標楷體" pitchFamily="65" charset="-120"/>
              </a:rPr>
              <a:t>每餐單價</a:t>
            </a:r>
            <a:r>
              <a:rPr lang="en-US" altLang="zh-TW" sz="2000" dirty="0">
                <a:latin typeface="標楷體" pitchFamily="65" charset="-120"/>
              </a:rPr>
              <a:t>80</a:t>
            </a:r>
            <a:r>
              <a:rPr lang="zh-TW" altLang="en-US" sz="2000" dirty="0">
                <a:latin typeface="標楷體" pitchFamily="65" charset="-120"/>
              </a:rPr>
              <a:t>元；辦理第</a:t>
            </a:r>
            <a:r>
              <a:rPr lang="zh-TW" altLang="en-US" sz="2000" dirty="0" smtClean="0">
                <a:latin typeface="標楷體" pitchFamily="65" charset="-120"/>
              </a:rPr>
              <a:t>一天</a:t>
            </a:r>
            <a:endParaRPr lang="en-US" altLang="zh-TW" sz="2000" dirty="0" smtClean="0">
              <a:latin typeface="標楷體" pitchFamily="65" charset="-120"/>
            </a:endParaRPr>
          </a:p>
          <a:p>
            <a:pPr algn="just">
              <a:lnSpc>
                <a:spcPct val="140000"/>
              </a:lnSpc>
              <a:spcBef>
                <a:spcPct val="0"/>
              </a:spcBef>
              <a:buClrTx/>
            </a:pPr>
            <a:r>
              <a:rPr lang="zh-TW" altLang="en-US" sz="2000" dirty="0">
                <a:latin typeface="標楷體" pitchFamily="65" charset="-120"/>
              </a:rPr>
              <a:t> </a:t>
            </a:r>
            <a:r>
              <a:rPr lang="zh-TW" altLang="en-US" sz="2000" dirty="0" smtClean="0">
                <a:latin typeface="標楷體" pitchFamily="65" charset="-120"/>
              </a:rPr>
              <a:t>         不提供早餐</a:t>
            </a:r>
            <a:r>
              <a:rPr lang="zh-TW" altLang="en-US" sz="2000" dirty="0">
                <a:latin typeface="標楷體" pitchFamily="65" charset="-120"/>
              </a:rPr>
              <a:t>，膳費以</a:t>
            </a:r>
            <a:r>
              <a:rPr lang="en-US" altLang="zh-TW" sz="2000" dirty="0">
                <a:latin typeface="標楷體" pitchFamily="65" charset="-120"/>
              </a:rPr>
              <a:t>200</a:t>
            </a:r>
            <a:r>
              <a:rPr lang="zh-TW" altLang="en-US" sz="2000" dirty="0">
                <a:latin typeface="標楷體" pitchFamily="65" charset="-120"/>
              </a:rPr>
              <a:t>元編列</a:t>
            </a:r>
            <a:endParaRPr lang="en-US" altLang="zh-TW" sz="2000" dirty="0" smtClean="0">
              <a:latin typeface="標楷體" pitchFamily="65" charset="-120"/>
            </a:endParaRPr>
          </a:p>
          <a:p>
            <a:pPr algn="just">
              <a:lnSpc>
                <a:spcPct val="140000"/>
              </a:lnSpc>
            </a:pPr>
            <a:r>
              <a:rPr lang="zh-TW" altLang="en-US" sz="2000" dirty="0" smtClean="0">
                <a:solidFill>
                  <a:srgbClr val="0A0AFF"/>
                </a:solidFill>
                <a:latin typeface="標楷體" pitchFamily="65" charset="-120"/>
              </a:rPr>
              <a:t>    </a:t>
            </a:r>
            <a:r>
              <a:rPr lang="zh-TW" altLang="en-US" sz="2000" dirty="0" smtClean="0">
                <a:latin typeface="標楷體" pitchFamily="65" charset="-120"/>
              </a:rPr>
              <a:t>住宿</a:t>
            </a:r>
            <a:r>
              <a:rPr lang="zh-TW" altLang="en-US" sz="2000" dirty="0">
                <a:latin typeface="標楷體" pitchFamily="65" charset="-120"/>
              </a:rPr>
              <a:t>費</a:t>
            </a:r>
            <a:r>
              <a:rPr lang="zh-TW" altLang="en-US" sz="2000" dirty="0" smtClean="0">
                <a:latin typeface="標楷體" pitchFamily="65" charset="-120"/>
              </a:rPr>
              <a:t>：簡任級以下</a:t>
            </a:r>
            <a:r>
              <a:rPr lang="en-US" altLang="zh-TW" sz="2000" dirty="0" smtClean="0">
                <a:latin typeface="標楷體" pitchFamily="65" charset="-120"/>
              </a:rPr>
              <a:t>(</a:t>
            </a:r>
            <a:r>
              <a:rPr lang="zh-TW" altLang="en-US" sz="2000" dirty="0" smtClean="0">
                <a:latin typeface="標楷體" pitchFamily="65" charset="-120"/>
              </a:rPr>
              <a:t>第十四職等以下</a:t>
            </a:r>
            <a:r>
              <a:rPr lang="en-US" altLang="zh-TW" sz="2000" dirty="0" smtClean="0">
                <a:latin typeface="標楷體" pitchFamily="65" charset="-120"/>
              </a:rPr>
              <a:t>)</a:t>
            </a:r>
            <a:r>
              <a:rPr lang="zh-TW" altLang="en-US" sz="2000" dirty="0" smtClean="0">
                <a:latin typeface="標楷體" pitchFamily="65" charset="-120"/>
              </a:rPr>
              <a:t>人員</a:t>
            </a:r>
            <a:r>
              <a:rPr lang="zh-TW" altLang="en-US" sz="2000" dirty="0">
                <a:latin typeface="標楷體" pitchFamily="65" charset="-120"/>
              </a:rPr>
              <a:t>每人</a:t>
            </a:r>
            <a:r>
              <a:rPr lang="zh-TW" altLang="en-US" sz="2000" dirty="0" smtClean="0">
                <a:latin typeface="標楷體" pitchFamily="65" charset="-120"/>
              </a:rPr>
              <a:t>每日</a:t>
            </a:r>
            <a:r>
              <a:rPr lang="en-US" altLang="zh-TW" sz="2000" dirty="0" smtClean="0">
                <a:latin typeface="標楷體" pitchFamily="65" charset="-120"/>
              </a:rPr>
              <a:t>2,000</a:t>
            </a:r>
            <a:r>
              <a:rPr lang="zh-TW" altLang="en-US" sz="2000" dirty="0" smtClean="0">
                <a:latin typeface="標楷體" pitchFamily="65" charset="-120"/>
              </a:rPr>
              <a:t>元。</a:t>
            </a:r>
            <a:endParaRPr lang="en-US" altLang="zh-TW" sz="2000" dirty="0">
              <a:latin typeface="標楷體" pitchFamily="65" charset="-120"/>
            </a:endParaRPr>
          </a:p>
          <a:p>
            <a:pPr marL="342900" indent="-342900" algn="just">
              <a:lnSpc>
                <a:spcPct val="140000"/>
              </a:lnSpc>
              <a:buBlip>
                <a:blip r:embed="rId3"/>
              </a:buBlip>
            </a:pPr>
            <a:r>
              <a:rPr lang="zh-TW" altLang="en-US" sz="2000" dirty="0" smtClean="0">
                <a:solidFill>
                  <a:srgbClr val="0A0AFF"/>
                </a:solidFill>
                <a:latin typeface="標楷體" pitchFamily="65" charset="-120"/>
              </a:rPr>
              <a:t> </a:t>
            </a:r>
            <a:r>
              <a:rPr lang="zh-TW" altLang="en-US" sz="2400" dirty="0" smtClean="0">
                <a:solidFill>
                  <a:srgbClr val="0A0AFF"/>
                </a:solidFill>
                <a:latin typeface="標楷體" pitchFamily="65" charset="-120"/>
              </a:rPr>
              <a:t>參加</a:t>
            </a:r>
            <a:r>
              <a:rPr lang="zh-TW" altLang="en-US" sz="2400" dirty="0">
                <a:solidFill>
                  <a:srgbClr val="0A0AFF"/>
                </a:solidFill>
                <a:latin typeface="標楷體" pitchFamily="65" charset="-120"/>
              </a:rPr>
              <a:t>對象為本</a:t>
            </a:r>
            <a:r>
              <a:rPr lang="zh-TW" altLang="en-US" sz="2400" dirty="0" smtClean="0">
                <a:solidFill>
                  <a:srgbClr val="0A0AFF"/>
                </a:solidFill>
                <a:latin typeface="標楷體" pitchFamily="65" charset="-120"/>
              </a:rPr>
              <a:t>機關</a:t>
            </a:r>
            <a:r>
              <a:rPr lang="zh-TW" altLang="en-US" sz="2400" dirty="0">
                <a:solidFill>
                  <a:srgbClr val="0A0AFF"/>
                </a:solidFill>
                <a:latin typeface="標楷體" pitchFamily="65" charset="-120"/>
              </a:rPr>
              <a:t>以外</a:t>
            </a:r>
            <a:r>
              <a:rPr lang="zh-TW" altLang="en-US" sz="2400" dirty="0" smtClean="0">
                <a:solidFill>
                  <a:srgbClr val="0A0AFF"/>
                </a:solidFill>
                <a:latin typeface="標楷體" pitchFamily="65" charset="-120"/>
              </a:rPr>
              <a:t>人員</a:t>
            </a:r>
            <a:r>
              <a:rPr lang="zh-TW" altLang="en-US" sz="2400" dirty="0">
                <a:solidFill>
                  <a:srgbClr val="0A0AFF"/>
                </a:solidFill>
                <a:latin typeface="標楷體" pitchFamily="65" charset="-120"/>
              </a:rPr>
              <a:t>：</a:t>
            </a:r>
            <a:endParaRPr lang="en-US" altLang="zh-TW" sz="2400" dirty="0">
              <a:solidFill>
                <a:srgbClr val="0A0AFF"/>
              </a:solidFill>
              <a:latin typeface="標楷體" pitchFamily="65" charset="-120"/>
            </a:endParaRPr>
          </a:p>
          <a:p>
            <a:pPr algn="just">
              <a:lnSpc>
                <a:spcPct val="140000"/>
              </a:lnSpc>
            </a:pPr>
            <a:r>
              <a:rPr lang="zh-TW" altLang="en-US" sz="2000" dirty="0" smtClean="0">
                <a:solidFill>
                  <a:srgbClr val="0A0AFF"/>
                </a:solidFill>
                <a:latin typeface="標楷體" pitchFamily="65" charset="-120"/>
              </a:rPr>
              <a:t>    </a:t>
            </a:r>
            <a:r>
              <a:rPr lang="zh-TW" altLang="en-US" sz="2000" dirty="0" smtClean="0">
                <a:latin typeface="標楷體" pitchFamily="65" charset="-120"/>
              </a:rPr>
              <a:t>每人每日膳費為</a:t>
            </a:r>
            <a:r>
              <a:rPr lang="en-US" altLang="zh-TW" sz="2000" dirty="0" smtClean="0">
                <a:latin typeface="標楷體" pitchFamily="65" charset="-120"/>
              </a:rPr>
              <a:t>500</a:t>
            </a:r>
            <a:r>
              <a:rPr lang="zh-TW" altLang="en-US" sz="2000" dirty="0" smtClean="0">
                <a:latin typeface="標楷體" pitchFamily="65" charset="-120"/>
              </a:rPr>
              <a:t>元，住宿費為</a:t>
            </a:r>
            <a:r>
              <a:rPr lang="en-US" altLang="zh-TW" sz="2000" dirty="0" smtClean="0">
                <a:latin typeface="標楷體" pitchFamily="65" charset="-120"/>
              </a:rPr>
              <a:t>2,000</a:t>
            </a:r>
            <a:r>
              <a:rPr lang="zh-TW" altLang="en-US" sz="2000" dirty="0" smtClean="0">
                <a:latin typeface="標楷體" pitchFamily="65" charset="-120"/>
              </a:rPr>
              <a:t>元。</a:t>
            </a:r>
            <a:endParaRPr lang="en-US" altLang="zh-TW" sz="2000" dirty="0" smtClean="0">
              <a:latin typeface="標楷體" pitchFamily="65" charset="-120"/>
            </a:endParaRPr>
          </a:p>
          <a:p>
            <a:pPr marL="342900" indent="-342900" algn="just">
              <a:lnSpc>
                <a:spcPct val="140000"/>
              </a:lnSpc>
              <a:buBlip>
                <a:blip r:embed="rId3"/>
              </a:buBlip>
            </a:pPr>
            <a:r>
              <a:rPr lang="zh-TW" altLang="en-US" sz="2000" dirty="0">
                <a:latin typeface="標楷體" pitchFamily="65" charset="-120"/>
              </a:rPr>
              <a:t> </a:t>
            </a:r>
            <a:r>
              <a:rPr lang="zh-TW" altLang="en-US" sz="2400" dirty="0" smtClean="0">
                <a:solidFill>
                  <a:srgbClr val="0000FF"/>
                </a:solidFill>
                <a:latin typeface="標楷體" pitchFamily="65" charset="-120"/>
              </a:rPr>
              <a:t>辦理國際性會議、研討會：</a:t>
            </a:r>
            <a:endParaRPr lang="en-US" altLang="zh-TW" sz="2400" dirty="0" smtClean="0">
              <a:solidFill>
                <a:srgbClr val="0000FF"/>
              </a:solidFill>
              <a:latin typeface="標楷體" pitchFamily="65" charset="-120"/>
            </a:endParaRPr>
          </a:p>
          <a:p>
            <a:r>
              <a:rPr lang="zh-TW" altLang="en-US" sz="2400" dirty="0">
                <a:latin typeface="標楷體" pitchFamily="65" charset="-120"/>
              </a:rPr>
              <a:t> </a:t>
            </a:r>
            <a:r>
              <a:rPr lang="zh-TW" altLang="en-US" sz="2400" dirty="0" smtClean="0">
                <a:latin typeface="標楷體" pitchFamily="65" charset="-120"/>
              </a:rPr>
              <a:t>  </a:t>
            </a:r>
            <a:r>
              <a:rPr lang="zh-TW" altLang="en-US" sz="2000" dirty="0" smtClean="0">
                <a:latin typeface="標楷體" pitchFamily="65" charset="-120"/>
              </a:rPr>
              <a:t>每人</a:t>
            </a:r>
            <a:r>
              <a:rPr lang="zh-TW" altLang="en-US" sz="2000" dirty="0">
                <a:latin typeface="標楷體" pitchFamily="65" charset="-120"/>
              </a:rPr>
              <a:t>每日膳費</a:t>
            </a:r>
            <a:r>
              <a:rPr lang="zh-TW" altLang="en-US" sz="2000" dirty="0" smtClean="0">
                <a:latin typeface="標楷體" pitchFamily="65" charset="-120"/>
              </a:rPr>
              <a:t>為</a:t>
            </a:r>
            <a:r>
              <a:rPr lang="en-US" altLang="zh-TW" sz="2000" dirty="0" smtClean="0">
                <a:latin typeface="標楷體" pitchFamily="65" charset="-120"/>
              </a:rPr>
              <a:t>1,000</a:t>
            </a:r>
            <a:r>
              <a:rPr lang="zh-TW" altLang="en-US" sz="2000" dirty="0">
                <a:latin typeface="標楷體" pitchFamily="65" charset="-120"/>
              </a:rPr>
              <a:t>元，住宿費</a:t>
            </a:r>
            <a:r>
              <a:rPr lang="zh-TW" altLang="en-US" sz="2000" dirty="0" smtClean="0">
                <a:latin typeface="標楷體" pitchFamily="65" charset="-120"/>
              </a:rPr>
              <a:t>為</a:t>
            </a:r>
            <a:r>
              <a:rPr lang="en-US" altLang="zh-TW" sz="2000" dirty="0" smtClean="0">
                <a:latin typeface="標楷體" pitchFamily="65" charset="-120"/>
              </a:rPr>
              <a:t>2,000</a:t>
            </a:r>
            <a:r>
              <a:rPr lang="zh-TW" altLang="en-US" sz="2000" dirty="0" smtClean="0">
                <a:latin typeface="標楷體" pitchFamily="65" charset="-120"/>
              </a:rPr>
              <a:t>元，外賓為</a:t>
            </a:r>
            <a:r>
              <a:rPr lang="en-US" altLang="zh-TW" sz="2000" dirty="0" smtClean="0">
                <a:latin typeface="標楷體" pitchFamily="65" charset="-120"/>
              </a:rPr>
              <a:t>4,000</a:t>
            </a:r>
            <a:r>
              <a:rPr lang="zh-TW" altLang="en-US" sz="2000" dirty="0" smtClean="0">
                <a:latin typeface="標楷體" pitchFamily="65" charset="-120"/>
              </a:rPr>
              <a:t>元 </a:t>
            </a:r>
            <a:endParaRPr lang="en-US" altLang="zh-TW" sz="2000" dirty="0" smtClean="0">
              <a:latin typeface="標楷體" pitchFamily="65" charset="-120"/>
            </a:endParaRPr>
          </a:p>
          <a:p>
            <a:r>
              <a:rPr lang="zh-TW" altLang="en-US" sz="2000" dirty="0">
                <a:latin typeface="標楷體" pitchFamily="65" charset="-120"/>
              </a:rPr>
              <a:t> </a:t>
            </a:r>
            <a:r>
              <a:rPr lang="zh-TW" altLang="en-US" sz="2000" dirty="0" smtClean="0">
                <a:latin typeface="標楷體" pitchFamily="65" charset="-120"/>
              </a:rPr>
              <a:t>   其支付總數不得超過行政院所定各機關聘請國外顧問專家學者</a:t>
            </a:r>
            <a:endParaRPr lang="en-US" altLang="zh-TW" sz="2000" dirty="0" smtClean="0">
              <a:latin typeface="標楷體" pitchFamily="65" charset="-120"/>
            </a:endParaRPr>
          </a:p>
          <a:p>
            <a:r>
              <a:rPr lang="zh-TW" altLang="en-US" sz="2000" dirty="0">
                <a:latin typeface="標楷體" pitchFamily="65" charset="-120"/>
              </a:rPr>
              <a:t> </a:t>
            </a:r>
            <a:r>
              <a:rPr lang="zh-TW" altLang="en-US" sz="2000" dirty="0" smtClean="0">
                <a:latin typeface="標楷體" pitchFamily="65" charset="-120"/>
              </a:rPr>
              <a:t>   來台工作期間支付費用最高標準表</a:t>
            </a:r>
            <a:endParaRPr lang="en-US" altLang="zh-TW" sz="2000" dirty="0">
              <a:latin typeface="標楷體" pitchFamily="65" charset="-120"/>
            </a:endParaRPr>
          </a:p>
          <a:p>
            <a:r>
              <a:rPr lang="zh-TW" altLang="en-US" sz="2400" dirty="0" smtClean="0">
                <a:solidFill>
                  <a:srgbClr val="7030A0"/>
                </a:solidFill>
                <a:latin typeface="Times New Roman" pitchFamily="18" charset="0"/>
              </a:rPr>
              <a:t>不得編列紀念品、禮品或宣導品之經費</a:t>
            </a:r>
            <a:endParaRPr lang="zh-TW" altLang="zh-TW" sz="2400" dirty="0">
              <a:solidFill>
                <a:srgbClr val="7030A0"/>
              </a:solidFill>
              <a:latin typeface="Times New Roman" pitchFamily="18" charset="0"/>
            </a:endParaRPr>
          </a:p>
        </p:txBody>
      </p:sp>
    </p:spTree>
    <p:extLst>
      <p:ext uri="{BB962C8B-B14F-4D97-AF65-F5344CB8AC3E}">
        <p14:creationId xmlns:p14="http://schemas.microsoft.com/office/powerpoint/2010/main" val="44665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國內差旅費報支應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69997" y="226135"/>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6"/>
          <p:cNvGraphicFramePr>
            <a:graphicFrameLocks noGrp="1"/>
          </p:cNvGraphicFramePr>
          <p:nvPr>
            <p:extLst>
              <p:ext uri="{D42A27DB-BD31-4B8C-83A1-F6EECF244321}">
                <p14:modId xmlns:p14="http://schemas.microsoft.com/office/powerpoint/2010/main" val="3987332192"/>
              </p:ext>
            </p:extLst>
          </p:nvPr>
        </p:nvGraphicFramePr>
        <p:xfrm>
          <a:off x="1043608" y="1063466"/>
          <a:ext cx="7056437" cy="5640518"/>
        </p:xfrm>
        <a:graphic>
          <a:graphicData uri="http://schemas.openxmlformats.org/drawingml/2006/table">
            <a:tbl>
              <a:tblPr/>
              <a:tblGrid>
                <a:gridCol w="1387475"/>
                <a:gridCol w="1628775"/>
                <a:gridCol w="4040187"/>
              </a:tblGrid>
              <a:tr h="296863">
                <a:tc gridSpan="3">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2000" b="0" i="0" u="none" strike="noStrike" cap="none" normalizeH="0" baseline="0" dirty="0" smtClean="0">
                          <a:ln>
                            <a:noFill/>
                          </a:ln>
                          <a:effectLst/>
                          <a:latin typeface="Times New Roman" pitchFamily="18" charset="0"/>
                          <a:ea typeface="標楷體" pitchFamily="65" charset="-120"/>
                        </a:rPr>
                        <a:t>中央機關公務員工國內出差旅費報支數額表</a:t>
                      </a:r>
                      <a:endParaRPr kumimoji="0" lang="zh-TW" altLang="zh-TW" sz="2000" b="0" i="0" u="none" strike="noStrike" cap="none" normalizeH="0" baseline="0" dirty="0" smtClean="0">
                        <a:ln>
                          <a:noFill/>
                        </a:ln>
                        <a:effectLst/>
                        <a:latin typeface="Verdana" pitchFamily="34" charset="0"/>
                        <a:ea typeface="新細明體" pitchFamily="18" charset="-120"/>
                      </a:endParaRPr>
                    </a:p>
                  </a:txBody>
                  <a:tcPr marL="56503" marR="56503"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300038">
                <a:tc gridSpan="3">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r"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標楷體" pitchFamily="65" charset="-120"/>
                          <a:ea typeface="新細明體" pitchFamily="18" charset="-120"/>
                        </a:rPr>
                        <a:t>            </a:t>
                      </a:r>
                      <a:r>
                        <a:rPr kumimoji="0" lang="zh-TW" altLang="zh-TW" sz="1600" b="0" i="0" u="none" strike="noStrike" cap="none" normalizeH="0" baseline="0" smtClean="0">
                          <a:ln>
                            <a:noFill/>
                          </a:ln>
                          <a:effectLst/>
                          <a:latin typeface="Times New Roman" pitchFamily="18" charset="0"/>
                          <a:ea typeface="標楷體" pitchFamily="65" charset="-120"/>
                        </a:rPr>
                        <a:t>單位：新臺幣元</a:t>
                      </a:r>
                      <a:endParaRPr kumimoji="0" lang="zh-TW" altLang="zh-TW" sz="1600" b="0" i="0" u="none" strike="noStrike" cap="none" normalizeH="0" baseline="0" smtClean="0">
                        <a:ln>
                          <a:noFill/>
                        </a:ln>
                        <a:effectLst/>
                        <a:latin typeface="Verdana" pitchFamily="34" charset="0"/>
                        <a:ea typeface="新細明體" pitchFamily="18" charset="-120"/>
                      </a:endParaRPr>
                    </a:p>
                  </a:txBody>
                  <a:tcPr marL="56503" marR="5650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1335088">
                <a:tc>
                  <a:txBody>
                    <a:bodyPr/>
                    <a:lstStyle>
                      <a:lvl1pPr marL="406400" indent="-406400"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406400" marR="0" lvl="0" indent="-406400" algn="just"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標楷體" pitchFamily="65" charset="-120"/>
                          <a:ea typeface="新細明體" pitchFamily="18" charset="-120"/>
                        </a:rPr>
                        <a:t>     </a:t>
                      </a:r>
                      <a:r>
                        <a:rPr kumimoji="0" lang="zh-TW" altLang="zh-TW" sz="1600" b="0" i="0" u="none" strike="noStrike" cap="none" normalizeH="0" baseline="0" smtClean="0">
                          <a:ln>
                            <a:noFill/>
                          </a:ln>
                          <a:effectLst/>
                          <a:latin typeface="標楷體" pitchFamily="65" charset="-120"/>
                          <a:ea typeface="標楷體" pitchFamily="65" charset="-120"/>
                        </a:rPr>
                        <a:t>職 務</a:t>
                      </a:r>
                    </a:p>
                    <a:p>
                      <a:pPr marL="406400" marR="0" lvl="0" indent="-406400" algn="just"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標楷體" pitchFamily="65" charset="-120"/>
                          <a:ea typeface="標楷體" pitchFamily="65" charset="-120"/>
                        </a:rPr>
                        <a:t>　    等 級</a:t>
                      </a:r>
                    </a:p>
                    <a:p>
                      <a:pPr marL="406400" marR="0" lvl="0" indent="-406400" algn="just"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標楷體" pitchFamily="65" charset="-120"/>
                          <a:ea typeface="新細明體" pitchFamily="18" charset="-120"/>
                        </a:rPr>
                        <a:t> </a:t>
                      </a:r>
                    </a:p>
                    <a:p>
                      <a:pPr marL="406400" marR="0" lvl="0" indent="-406400" algn="just"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費 別</a:t>
                      </a:r>
                      <a:endParaRPr kumimoji="0" lang="zh-TW" altLang="zh-TW" sz="1600" b="0" i="0" u="none" strike="noStrike" cap="none" normalizeH="0" baseline="0" smtClean="0">
                        <a:ln>
                          <a:noFill/>
                        </a:ln>
                        <a:effectLst/>
                        <a:latin typeface="Verdana" pitchFamily="34" charset="0"/>
                        <a:ea typeface="新細明體" pitchFamily="18" charset="-120"/>
                      </a:endParaRPr>
                    </a:p>
                  </a:txBody>
                  <a:tcPr marL="56503" marR="5650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1600" b="0" i="0" u="none" strike="noStrike" cap="none" normalizeH="0" baseline="0" dirty="0" smtClean="0">
                          <a:ln>
                            <a:noFill/>
                          </a:ln>
                          <a:effectLst/>
                          <a:latin typeface="Times New Roman" pitchFamily="18" charset="0"/>
                          <a:ea typeface="標楷體" pitchFamily="65" charset="-120"/>
                        </a:rPr>
                        <a:t>特任級人員</a:t>
                      </a:r>
                      <a:endParaRPr kumimoji="0" lang="zh-TW" altLang="zh-TW" sz="1600" b="0" i="0" u="none" strike="noStrike" cap="none" normalizeH="0" baseline="0" dirty="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1" i="0" u="none" strike="noStrike" cap="none" normalizeH="0" baseline="0" dirty="0" smtClean="0">
                          <a:ln>
                            <a:noFill/>
                          </a:ln>
                          <a:effectLst/>
                          <a:latin typeface="Times New Roman" pitchFamily="18" charset="0"/>
                          <a:ea typeface="標楷體" pitchFamily="65" charset="-120"/>
                        </a:rPr>
                        <a:t>簡任</a:t>
                      </a:r>
                      <a:r>
                        <a:rPr kumimoji="0" lang="zh-TW" altLang="zh-TW" sz="1600" b="0" i="0" u="none" strike="noStrike" cap="none" normalizeH="0" baseline="0" dirty="0" smtClean="0">
                          <a:ln>
                            <a:noFill/>
                          </a:ln>
                          <a:effectLst/>
                          <a:latin typeface="Times New Roman" pitchFamily="18" charset="0"/>
                          <a:ea typeface="標楷體" pitchFamily="65" charset="-120"/>
                        </a:rPr>
                        <a:t>級人員</a:t>
                      </a:r>
                      <a:endParaRPr kumimoji="0" lang="zh-TW" altLang="zh-TW" sz="1600" b="0" i="0" u="none" strike="noStrike" cap="none" normalizeH="0" baseline="0" dirty="0" smtClean="0">
                        <a:ln>
                          <a:noFill/>
                        </a:ln>
                        <a:effectLst/>
                        <a:latin typeface="Times New Roman" pitchFamily="18" charset="0"/>
                        <a:ea typeface="新細明體" pitchFamily="18" charset="-120"/>
                      </a:endParaRPr>
                    </a:p>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dirty="0" smtClean="0">
                          <a:ln>
                            <a:noFill/>
                          </a:ln>
                          <a:effectLst/>
                          <a:latin typeface="Times New Roman" pitchFamily="18" charset="0"/>
                          <a:ea typeface="標楷體" pitchFamily="65" charset="-120"/>
                        </a:rPr>
                        <a:t>（十四職等</a:t>
                      </a:r>
                      <a:endParaRPr kumimoji="0" lang="zh-TW" altLang="zh-TW" sz="1600" b="0" i="0" u="none" strike="noStrike" cap="none" normalizeH="0" baseline="0" dirty="0" smtClean="0">
                        <a:ln>
                          <a:noFill/>
                        </a:ln>
                        <a:effectLst/>
                        <a:latin typeface="Times New Roman" pitchFamily="18" charset="0"/>
                        <a:ea typeface="新細明體" pitchFamily="18" charset="-120"/>
                      </a:endParaRPr>
                    </a:p>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en-US" sz="1600" b="0" i="0" u="none" strike="noStrike" cap="none" normalizeH="0" baseline="0" dirty="0" smtClean="0">
                          <a:ln>
                            <a:noFill/>
                          </a:ln>
                          <a:effectLst/>
                          <a:latin typeface="Times New Roman" pitchFamily="18" charset="0"/>
                          <a:ea typeface="標楷體" pitchFamily="65" charset="-120"/>
                        </a:rPr>
                        <a:t>以下，包括約聘</a:t>
                      </a:r>
                      <a:r>
                        <a:rPr kumimoji="0" lang="en-US" altLang="zh-TW" sz="1600" b="0" i="0" u="none" strike="noStrike" cap="none" normalizeH="0" baseline="0" dirty="0" smtClean="0">
                          <a:ln>
                            <a:noFill/>
                          </a:ln>
                          <a:effectLst/>
                          <a:latin typeface="Times New Roman" pitchFamily="18" charset="0"/>
                          <a:ea typeface="標楷體" pitchFamily="65" charset="-120"/>
                        </a:rPr>
                        <a:t>(</a:t>
                      </a:r>
                      <a:r>
                        <a:rPr kumimoji="0" lang="zh-TW" altLang="en-US" sz="1600" b="0" i="0" u="none" strike="noStrike" cap="none" normalizeH="0" baseline="0" dirty="0" smtClean="0">
                          <a:ln>
                            <a:noFill/>
                          </a:ln>
                          <a:effectLst/>
                          <a:latin typeface="Times New Roman" pitchFamily="18" charset="0"/>
                          <a:ea typeface="標楷體" pitchFamily="65" charset="-120"/>
                        </a:rPr>
                        <a:t>僱</a:t>
                      </a:r>
                      <a:r>
                        <a:rPr kumimoji="0" lang="en-US" altLang="zh-TW" sz="1600" b="0" i="0" u="none" strike="noStrike" cap="none" normalizeH="0" baseline="0" dirty="0" smtClean="0">
                          <a:ln>
                            <a:noFill/>
                          </a:ln>
                          <a:effectLst/>
                          <a:latin typeface="Times New Roman" pitchFamily="18" charset="0"/>
                          <a:ea typeface="標楷體" pitchFamily="65" charset="-120"/>
                        </a:rPr>
                        <a:t>)</a:t>
                      </a:r>
                      <a:r>
                        <a:rPr kumimoji="0" lang="zh-TW" altLang="en-US" sz="1600" b="0" i="0" u="none" strike="noStrike" cap="none" normalizeH="0" baseline="0" dirty="0" smtClean="0">
                          <a:ln>
                            <a:noFill/>
                          </a:ln>
                          <a:effectLst/>
                          <a:latin typeface="Times New Roman" pitchFamily="18" charset="0"/>
                          <a:ea typeface="標楷體" pitchFamily="65" charset="-120"/>
                        </a:rPr>
                        <a:t>人員、雇員、技工、駕駛及工友</a:t>
                      </a:r>
                      <a:r>
                        <a:rPr kumimoji="0" lang="zh-TW" altLang="zh-TW" sz="1600" b="0" i="0" u="none" strike="noStrike" cap="none" normalizeH="0" baseline="0" dirty="0" smtClean="0">
                          <a:ln>
                            <a:noFill/>
                          </a:ln>
                          <a:effectLst/>
                          <a:latin typeface="Times New Roman" pitchFamily="18" charset="0"/>
                          <a:ea typeface="標楷體" pitchFamily="65" charset="-120"/>
                        </a:rPr>
                        <a:t>）</a:t>
                      </a:r>
                      <a:endParaRPr kumimoji="0" lang="zh-TW" altLang="zh-TW" sz="1600" b="0" i="0" u="none" strike="noStrike" cap="none" normalizeH="0" baseline="0" dirty="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1012">
                <a:tc>
                  <a:txBody>
                    <a:bodyPr/>
                    <a:lstStyle>
                      <a:lvl1pPr marL="355600" indent="-355600"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355600" marR="0" lvl="0" indent="-355600" algn="ctr" defTabSz="914400" rtl="0" eaLnBrk="1" fontAlgn="base" latinLnBrk="0" hangingPunct="1">
                        <a:lnSpc>
                          <a:spcPts val="16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交 通 費</a:t>
                      </a:r>
                      <a:endParaRPr kumimoji="0" lang="zh-TW" altLang="zh-TW" sz="1600" b="0" i="0" u="none" strike="noStrike" cap="none" normalizeH="0" baseline="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342900" indent="-342900" eaLnBrk="0" hangingPunct="0">
                        <a:spcBef>
                          <a:spcPct val="20000"/>
                        </a:spcBef>
                        <a:buClr>
                          <a:schemeClr val="tx1"/>
                        </a:buClr>
                        <a:buFont typeface="Wingdings" pitchFamily="2" charset="2"/>
                        <a:defRPr sz="2400" b="1">
                          <a:solidFill>
                            <a:schemeClr val="tx1"/>
                          </a:solidFill>
                          <a:latin typeface="Verdana" pitchFamily="34" charset="0"/>
                        </a:defRPr>
                      </a:lvl1pPr>
                      <a:lvl2pPr marL="3746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374650" marR="0" lvl="1" indent="-285750" algn="l" defTabSz="914400" rtl="0" eaLnBrk="1" fontAlgn="base" latinLnBrk="0" hangingPunct="1">
                        <a:lnSpc>
                          <a:spcPct val="100000"/>
                        </a:lnSpc>
                        <a:spcBef>
                          <a:spcPct val="0"/>
                        </a:spcBef>
                        <a:spcAft>
                          <a:spcPct val="0"/>
                        </a:spcAft>
                        <a:buClr>
                          <a:srgbClr val="660066"/>
                        </a:buClr>
                        <a:buSzPct val="100000"/>
                        <a:buFont typeface="Arial" pitchFamily="34" charset="0"/>
                        <a:buBlip>
                          <a:blip r:embed="rId4"/>
                        </a:buBlip>
                        <a:tabLst/>
                      </a:pPr>
                      <a:r>
                        <a:rPr kumimoji="0" lang="zh-TW" altLang="zh-TW" sz="1800" b="0" i="0" u="none" strike="noStrike" cap="none" normalizeH="0" baseline="0" dirty="0" smtClean="0">
                          <a:ln>
                            <a:noFill/>
                          </a:ln>
                          <a:effectLst/>
                          <a:latin typeface="標楷體" pitchFamily="65" charset="-120"/>
                          <a:ea typeface="標楷體" pitchFamily="65" charset="-120"/>
                        </a:rPr>
                        <a:t>搭乘飛機、高鐵、船舶、汽車、火車、捷運等費用，均覈實報支。</a:t>
                      </a:r>
                    </a:p>
                    <a:p>
                      <a:pPr marL="374650" marR="0" lvl="1" indent="-285750" algn="l" defTabSz="914400" rtl="0" eaLnBrk="1" fontAlgn="base" latinLnBrk="0" hangingPunct="1">
                        <a:lnSpc>
                          <a:spcPct val="100000"/>
                        </a:lnSpc>
                        <a:spcBef>
                          <a:spcPct val="0"/>
                        </a:spcBef>
                        <a:spcAft>
                          <a:spcPct val="0"/>
                        </a:spcAft>
                        <a:buClr>
                          <a:srgbClr val="660066"/>
                        </a:buClr>
                        <a:buSzPct val="100000"/>
                        <a:buFont typeface="Arial" pitchFamily="34" charset="0"/>
                        <a:buBlip>
                          <a:blip r:embed="rId4"/>
                        </a:buBlip>
                        <a:tabLst/>
                      </a:pPr>
                      <a:r>
                        <a:rPr kumimoji="0" lang="zh-TW" altLang="zh-TW" sz="1800" b="0" i="0" u="none" strike="noStrike" cap="none" normalizeH="0" baseline="0" dirty="0" smtClean="0">
                          <a:ln>
                            <a:noFill/>
                          </a:ln>
                          <a:effectLst/>
                          <a:latin typeface="標楷體" pitchFamily="65" charset="-120"/>
                          <a:ea typeface="標楷體" pitchFamily="65" charset="-120"/>
                        </a:rPr>
                        <a:t>搭乘飛機、高鐵及</a:t>
                      </a:r>
                      <a:r>
                        <a:rPr kumimoji="0" lang="zh-TW" altLang="en-US" sz="1800" b="0" i="0" u="none" strike="noStrike" cap="none" normalizeH="0" baseline="0" dirty="0" smtClean="0">
                          <a:ln>
                            <a:noFill/>
                          </a:ln>
                          <a:effectLst/>
                          <a:latin typeface="標楷體" pitchFamily="65" charset="-120"/>
                          <a:ea typeface="標楷體" pitchFamily="65" charset="-120"/>
                        </a:rPr>
                        <a:t>座</a:t>
                      </a:r>
                      <a:r>
                        <a:rPr kumimoji="0" lang="en-US" altLang="zh-TW" sz="1800" b="0" i="0" u="none" strike="noStrike" cap="none" normalizeH="0" baseline="0" dirty="0" smtClean="0">
                          <a:ln>
                            <a:noFill/>
                          </a:ln>
                          <a:effectLst/>
                          <a:latin typeface="標楷體" pitchFamily="65" charset="-120"/>
                          <a:ea typeface="標楷體" pitchFamily="65" charset="-120"/>
                        </a:rPr>
                        <a:t>(</a:t>
                      </a:r>
                      <a:r>
                        <a:rPr kumimoji="0" lang="zh-TW" altLang="en-US" sz="1800" b="0" i="0" u="none" strike="noStrike" cap="none" normalizeH="0" baseline="0" dirty="0" smtClean="0">
                          <a:ln>
                            <a:noFill/>
                          </a:ln>
                          <a:effectLst/>
                          <a:latin typeface="標楷體" pitchFamily="65" charset="-120"/>
                          <a:ea typeface="標楷體" pitchFamily="65" charset="-120"/>
                        </a:rPr>
                        <a:t>艙</a:t>
                      </a:r>
                      <a:r>
                        <a:rPr kumimoji="0" lang="en-US" altLang="zh-TW" sz="1800" b="0" i="0" u="none" strike="noStrike" cap="none" normalizeH="0" baseline="0" dirty="0" smtClean="0">
                          <a:ln>
                            <a:noFill/>
                          </a:ln>
                          <a:effectLst/>
                          <a:latin typeface="標楷體" pitchFamily="65" charset="-120"/>
                          <a:ea typeface="標楷體" pitchFamily="65" charset="-120"/>
                        </a:rPr>
                        <a:t>)</a:t>
                      </a:r>
                      <a:r>
                        <a:rPr kumimoji="0" lang="zh-TW" altLang="en-US" sz="1800" b="0" i="0" u="none" strike="noStrike" cap="none" normalizeH="0" baseline="0" dirty="0" smtClean="0">
                          <a:ln>
                            <a:noFill/>
                          </a:ln>
                          <a:effectLst/>
                          <a:latin typeface="標楷體" pitchFamily="65" charset="-120"/>
                          <a:ea typeface="標楷體" pitchFamily="65" charset="-120"/>
                        </a:rPr>
                        <a:t>位有分等之</a:t>
                      </a:r>
                      <a:r>
                        <a:rPr kumimoji="0" lang="zh-TW" altLang="zh-TW" sz="1800" b="0" i="0" u="none" strike="noStrike" cap="none" normalizeH="0" baseline="0" dirty="0" smtClean="0">
                          <a:ln>
                            <a:noFill/>
                          </a:ln>
                          <a:effectLst/>
                          <a:latin typeface="標楷體" pitchFamily="65" charset="-120"/>
                          <a:ea typeface="標楷體" pitchFamily="65" charset="-120"/>
                        </a:rPr>
                        <a:t>船舶—</a:t>
                      </a:r>
                      <a:r>
                        <a:rPr kumimoji="0" lang="zh-TW" altLang="en-US" sz="1800" b="0" i="0" u="none" strike="noStrike" cap="none" normalizeH="0" baseline="0" dirty="0" smtClean="0">
                          <a:ln>
                            <a:noFill/>
                          </a:ln>
                          <a:effectLst/>
                          <a:latin typeface="標楷體" pitchFamily="65" charset="-120"/>
                          <a:ea typeface="標楷體" pitchFamily="65" charset="-120"/>
                        </a:rPr>
                        <a:t>均</a:t>
                      </a:r>
                      <a:r>
                        <a:rPr kumimoji="0" lang="zh-TW" altLang="zh-TW" sz="1800" b="0" i="0" u="none" strike="noStrike" cap="none" normalizeH="0" baseline="0" dirty="0" smtClean="0">
                          <a:ln>
                            <a:noFill/>
                          </a:ln>
                          <a:effectLst/>
                          <a:latin typeface="標楷體" pitchFamily="65" charset="-120"/>
                          <a:ea typeface="標楷體" pitchFamily="65" charset="-120"/>
                        </a:rPr>
                        <a:t>應檢附</a:t>
                      </a:r>
                      <a:r>
                        <a:rPr kumimoji="0" lang="zh-TW" altLang="zh-TW" sz="1800" b="1" i="0" u="none" strike="noStrike" cap="none" normalizeH="0" baseline="0" dirty="0" smtClean="0">
                          <a:ln>
                            <a:noFill/>
                          </a:ln>
                          <a:solidFill>
                            <a:srgbClr val="0A0AFF"/>
                          </a:solidFill>
                          <a:effectLst/>
                          <a:latin typeface="標楷體" pitchFamily="65" charset="-120"/>
                          <a:ea typeface="標楷體" pitchFamily="65" charset="-120"/>
                        </a:rPr>
                        <a:t>票根或購票證明文件</a:t>
                      </a:r>
                      <a:r>
                        <a:rPr kumimoji="0" lang="zh-TW" altLang="zh-TW" sz="1800" b="0" i="0" u="none" strike="noStrike" cap="none" normalizeH="0" baseline="0" dirty="0" smtClean="0">
                          <a:ln>
                            <a:noFill/>
                          </a:ln>
                          <a:effectLst/>
                          <a:latin typeface="標楷體" pitchFamily="65" charset="-120"/>
                          <a:ea typeface="標楷體" pitchFamily="65" charset="-120"/>
                        </a:rPr>
                        <a:t>，</a:t>
                      </a:r>
                      <a:r>
                        <a:rPr kumimoji="0" lang="zh-TW" altLang="en-US" sz="1800" b="0" i="0" u="none" strike="noStrike" cap="none" normalizeH="0" baseline="0" dirty="0" smtClean="0">
                          <a:ln>
                            <a:noFill/>
                          </a:ln>
                          <a:solidFill>
                            <a:srgbClr val="FF0000"/>
                          </a:solidFill>
                          <a:effectLst/>
                          <a:latin typeface="標楷體" pitchFamily="65" charset="-120"/>
                          <a:ea typeface="標楷體" pitchFamily="65" charset="-120"/>
                        </a:rPr>
                        <a:t>但當日往返無須檢附</a:t>
                      </a:r>
                      <a:r>
                        <a:rPr kumimoji="0" lang="zh-TW" altLang="zh-TW" sz="1800" b="0" i="0" u="none" strike="noStrike" cap="none" normalizeH="0" baseline="0" dirty="0" smtClean="0">
                          <a:ln>
                            <a:noFill/>
                          </a:ln>
                          <a:effectLst/>
                          <a:latin typeface="標楷體" pitchFamily="65" charset="-120"/>
                          <a:ea typeface="標楷體" pitchFamily="65" charset="-120"/>
                        </a:rPr>
                        <a:t>。</a:t>
                      </a:r>
                    </a:p>
                    <a:p>
                      <a:pPr marL="374650" marR="0" lvl="1" indent="-285750" algn="l" defTabSz="914400" rtl="0" eaLnBrk="1" fontAlgn="base" latinLnBrk="0" hangingPunct="1">
                        <a:lnSpc>
                          <a:spcPct val="100000"/>
                        </a:lnSpc>
                        <a:spcBef>
                          <a:spcPct val="0"/>
                        </a:spcBef>
                        <a:spcAft>
                          <a:spcPct val="0"/>
                        </a:spcAft>
                        <a:buClr>
                          <a:srgbClr val="660066"/>
                        </a:buClr>
                        <a:buSzPct val="100000"/>
                        <a:buFont typeface="Arial" pitchFamily="34" charset="0"/>
                        <a:buBlip>
                          <a:blip r:embed="rId4"/>
                        </a:buBlip>
                        <a:tabLst/>
                      </a:pPr>
                      <a:r>
                        <a:rPr kumimoji="0" lang="zh-TW" altLang="zh-TW" sz="1800" b="0" i="0" u="none" strike="noStrike" cap="none" normalizeH="0" baseline="0" dirty="0" smtClean="0">
                          <a:ln>
                            <a:noFill/>
                          </a:ln>
                          <a:effectLst/>
                          <a:latin typeface="標楷體" pitchFamily="65" charset="-120"/>
                          <a:ea typeface="標楷體" pitchFamily="65" charset="-120"/>
                        </a:rPr>
                        <a:t>機關專備交通工具或領有免費票或搭乘便車者，不得報支。</a:t>
                      </a:r>
                      <a:endParaRPr kumimoji="0" lang="zh-TW" altLang="zh-TW" sz="2000" b="0" i="0" u="none" strike="noStrike" cap="none" normalizeH="0" baseline="0" dirty="0" smtClean="0">
                        <a:ln>
                          <a:noFill/>
                        </a:ln>
                        <a:effectLst/>
                        <a:latin typeface="標楷體" pitchFamily="65" charset="-120"/>
                        <a:ea typeface="標楷體" pitchFamily="65"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33400">
                <a:tc rowSpan="2">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住 宿 費</a:t>
                      </a:r>
                      <a:endParaRPr kumimoji="0" lang="zh-TW" altLang="zh-TW" sz="1600" b="0" i="0" u="none" strike="noStrike" cap="none" normalizeH="0" baseline="0" smtClean="0">
                        <a:ln>
                          <a:noFill/>
                        </a:ln>
                        <a:effectLst/>
                        <a:latin typeface="Times New Roman" pitchFamily="18" charset="0"/>
                        <a:ea typeface="新細明體" pitchFamily="18" charset="-120"/>
                      </a:endParaRPr>
                    </a:p>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每日上限</a:t>
                      </a:r>
                      <a:endParaRPr kumimoji="0" lang="zh-TW" altLang="zh-TW" sz="1600" b="0" i="0" u="none" strike="noStrike" cap="none" normalizeH="0" baseline="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55600" indent="-355600"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355600" marR="0" lvl="0" indent="-355600" algn="ctr" defTabSz="914400" rtl="0" eaLnBrk="1" fontAlgn="base" latinLnBrk="0" hangingPunct="1">
                        <a:lnSpc>
                          <a:spcPts val="2000"/>
                        </a:lnSpc>
                        <a:spcBef>
                          <a:spcPct val="0"/>
                        </a:spcBef>
                        <a:spcAft>
                          <a:spcPct val="0"/>
                        </a:spcAft>
                        <a:buClrTx/>
                        <a:buSzTx/>
                        <a:buFont typeface="Arial" pitchFamily="34" charset="0"/>
                        <a:buNone/>
                        <a:tabLst/>
                      </a:pPr>
                      <a:r>
                        <a:rPr kumimoji="0" lang="zh-TW" altLang="zh-TW" sz="1600" b="0" i="0" u="none" strike="noStrike" cap="none" normalizeH="0" baseline="0" dirty="0" smtClean="0">
                          <a:ln>
                            <a:noFill/>
                          </a:ln>
                          <a:effectLst/>
                          <a:latin typeface="標楷體" pitchFamily="65" charset="-120"/>
                          <a:ea typeface="新細明體" pitchFamily="18" charset="-120"/>
                        </a:rPr>
                        <a:t>2,</a:t>
                      </a:r>
                      <a:r>
                        <a:rPr kumimoji="0" lang="en-US" altLang="zh-TW" sz="1600" b="0" i="0" u="none" strike="noStrike" cap="none" normalizeH="0" baseline="0" dirty="0" smtClean="0">
                          <a:ln>
                            <a:noFill/>
                          </a:ln>
                          <a:effectLst/>
                          <a:latin typeface="標楷體" pitchFamily="65" charset="-120"/>
                          <a:ea typeface="新細明體" pitchFamily="18" charset="-120"/>
                        </a:rPr>
                        <a:t>4</a:t>
                      </a:r>
                      <a:r>
                        <a:rPr kumimoji="0" lang="zh-TW" altLang="zh-TW" sz="1600" b="0" i="0" u="none" strike="noStrike" cap="none" normalizeH="0" baseline="0" dirty="0" smtClean="0">
                          <a:ln>
                            <a:noFill/>
                          </a:ln>
                          <a:effectLst/>
                          <a:latin typeface="標楷體" pitchFamily="65" charset="-120"/>
                          <a:ea typeface="新細明體" pitchFamily="18" charset="-120"/>
                        </a:rPr>
                        <a:t>00</a:t>
                      </a: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55600" indent="-355600"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355600" marR="0" lvl="0" indent="-355600" algn="ctr" defTabSz="914400" rtl="0" eaLnBrk="1" fontAlgn="base" latinLnBrk="0" hangingPunct="1">
                        <a:lnSpc>
                          <a:spcPts val="2000"/>
                        </a:lnSpc>
                        <a:spcBef>
                          <a:spcPct val="0"/>
                        </a:spcBef>
                        <a:spcAft>
                          <a:spcPct val="0"/>
                        </a:spcAft>
                        <a:buClrTx/>
                        <a:buSzTx/>
                        <a:buFont typeface="Arial" pitchFamily="34" charset="0"/>
                        <a:buNone/>
                        <a:tabLst/>
                      </a:pPr>
                      <a:r>
                        <a:rPr kumimoji="0" lang="en-US" altLang="zh-TW" sz="1600" b="0" i="0" u="none" strike="noStrike" cap="none" normalizeH="0" baseline="0" dirty="0" smtClean="0">
                          <a:ln>
                            <a:noFill/>
                          </a:ln>
                          <a:effectLst/>
                          <a:latin typeface="標楷體" pitchFamily="65" charset="-120"/>
                          <a:ea typeface="新細明體" pitchFamily="18" charset="-120"/>
                        </a:rPr>
                        <a:t>2</a:t>
                      </a:r>
                      <a:r>
                        <a:rPr kumimoji="0" lang="zh-TW" altLang="zh-TW" sz="1600" b="0" i="0" u="none" strike="noStrike" cap="none" normalizeH="0" baseline="0" dirty="0" smtClean="0">
                          <a:ln>
                            <a:noFill/>
                          </a:ln>
                          <a:effectLst/>
                          <a:latin typeface="標楷體" pitchFamily="65" charset="-120"/>
                          <a:ea typeface="新細明體" pitchFamily="18" charset="-120"/>
                        </a:rPr>
                        <a:t>,</a:t>
                      </a:r>
                      <a:r>
                        <a:rPr kumimoji="0" lang="en-US" altLang="zh-TW" sz="1600" b="0" i="0" u="none" strike="noStrike" cap="none" normalizeH="0" baseline="0" dirty="0" smtClean="0">
                          <a:ln>
                            <a:noFill/>
                          </a:ln>
                          <a:effectLst/>
                          <a:latin typeface="標楷體" pitchFamily="65" charset="-120"/>
                          <a:ea typeface="新細明體" pitchFamily="18" charset="-120"/>
                        </a:rPr>
                        <a:t>0</a:t>
                      </a:r>
                      <a:r>
                        <a:rPr kumimoji="0" lang="zh-TW" altLang="zh-TW" sz="1600" b="0" i="0" u="none" strike="noStrike" cap="none" normalizeH="0" baseline="0" dirty="0" smtClean="0">
                          <a:ln>
                            <a:noFill/>
                          </a:ln>
                          <a:effectLst/>
                          <a:latin typeface="標楷體" pitchFamily="65" charset="-120"/>
                          <a:ea typeface="新細明體" pitchFamily="18" charset="-120"/>
                        </a:rPr>
                        <a:t>00</a:t>
                      </a: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vMerge="1">
                  <a:txBody>
                    <a:bodyPr/>
                    <a:lstStyle/>
                    <a:p>
                      <a:endParaRPr lang="zh-TW" altLang="en-US"/>
                    </a:p>
                  </a:txBody>
                  <a:tcPr/>
                </a:tc>
                <a:tc gridSpan="2">
                  <a:txBody>
                    <a:bodyPr/>
                    <a:lstStyle>
                      <a:lvl1pPr marL="355600" indent="-355600"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355600" marR="0" lvl="0" indent="-35560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800" b="1" i="0" u="none" strike="noStrike" cap="none" normalizeH="0" baseline="0" smtClean="0">
                          <a:ln>
                            <a:noFill/>
                          </a:ln>
                          <a:solidFill>
                            <a:srgbClr val="0A0AFF"/>
                          </a:solidFill>
                          <a:effectLst/>
                          <a:latin typeface="Times New Roman" pitchFamily="18" charset="0"/>
                          <a:ea typeface="標楷體" pitchFamily="65" charset="-120"/>
                        </a:rPr>
                        <a:t>檢據</a:t>
                      </a:r>
                      <a:r>
                        <a:rPr kumimoji="0" lang="zh-TW" altLang="zh-TW" sz="1800" b="0" i="0" u="none" strike="noStrike" cap="none" normalizeH="0" baseline="0" smtClean="0">
                          <a:ln>
                            <a:noFill/>
                          </a:ln>
                          <a:effectLst/>
                          <a:latin typeface="Times New Roman" pitchFamily="18" charset="0"/>
                          <a:ea typeface="標楷體" pitchFamily="65" charset="-120"/>
                        </a:rPr>
                        <a:t>覈實報支。</a:t>
                      </a:r>
                      <a:endParaRPr kumimoji="0" lang="zh-TW" altLang="zh-TW" sz="2400" b="0" i="0" u="none" strike="noStrike" cap="none" normalizeH="0" baseline="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779592">
                <a:tc>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雜   費</a:t>
                      </a:r>
                      <a:endParaRPr kumimoji="0" lang="zh-TW" altLang="zh-TW" sz="1600" b="0" i="0" u="none" strike="noStrike" cap="none" normalizeH="0" baseline="0" smtClean="0">
                        <a:ln>
                          <a:noFill/>
                        </a:ln>
                        <a:effectLst/>
                        <a:latin typeface="Times New Roman" pitchFamily="18" charset="0"/>
                        <a:ea typeface="新細明體" pitchFamily="18" charset="-120"/>
                      </a:endParaRPr>
                    </a:p>
                    <a:p>
                      <a:pPr marL="0" marR="0" lvl="0" indent="0" algn="ctr"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smtClean="0">
                          <a:ln>
                            <a:noFill/>
                          </a:ln>
                          <a:effectLst/>
                          <a:latin typeface="Times New Roman" pitchFamily="18" charset="0"/>
                          <a:ea typeface="標楷體" pitchFamily="65" charset="-120"/>
                        </a:rPr>
                        <a:t>每   日</a:t>
                      </a:r>
                      <a:endParaRPr kumimoji="0" lang="zh-TW" altLang="zh-TW" sz="1600" b="0" i="0" u="none" strike="noStrike" cap="none" normalizeH="0" baseline="0" smtClean="0">
                        <a:ln>
                          <a:noFill/>
                        </a:ln>
                        <a:effectLst/>
                        <a:latin typeface="Verdana" pitchFamily="34" charset="0"/>
                        <a:ea typeface="新細明體" pitchFamily="18" charset="-120"/>
                      </a:endParaRP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TW" altLang="zh-TW" sz="1600" b="0" i="0" u="none" strike="noStrike" cap="none" normalizeH="0" baseline="0" dirty="0" smtClean="0">
                          <a:ln>
                            <a:noFill/>
                          </a:ln>
                          <a:effectLst/>
                          <a:latin typeface="標楷體" pitchFamily="65" charset="-120"/>
                          <a:ea typeface="新細明體" pitchFamily="18" charset="-120"/>
                        </a:rPr>
                        <a:t>400</a:t>
                      </a:r>
                    </a:p>
                  </a:txBody>
                  <a:tcPr marL="56503" marR="5650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9699">
                <a:tc gridSpan="3">
                  <a:txBody>
                    <a:bodyPr/>
                    <a:lstStyle>
                      <a:lvl1pPr marL="482600" indent="-161925" eaLnBrk="0" hangingPunct="0">
                        <a:spcBef>
                          <a:spcPct val="20000"/>
                        </a:spcBef>
                        <a:buClr>
                          <a:schemeClr val="tx1"/>
                        </a:buClr>
                        <a:buFont typeface="Wingdings" pitchFamily="2" charset="2"/>
                        <a:defRPr sz="24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defRPr sz="20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defRPr sz="20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defRPr>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defRPr>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defRPr>
                          <a:solidFill>
                            <a:schemeClr val="tx1"/>
                          </a:solidFill>
                          <a:latin typeface="Verdana" pitchFamily="34" charset="0"/>
                        </a:defRPr>
                      </a:lvl9pPr>
                    </a:lstStyle>
                    <a:p>
                      <a:pPr marL="482600" marR="0" lvl="0" indent="-161925" algn="just" defTabSz="914400" rtl="0" eaLnBrk="1" fontAlgn="base" latinLnBrk="0" hangingPunct="1">
                        <a:lnSpc>
                          <a:spcPts val="2400"/>
                        </a:lnSpc>
                        <a:spcBef>
                          <a:spcPct val="0"/>
                        </a:spcBef>
                        <a:spcAft>
                          <a:spcPct val="0"/>
                        </a:spcAft>
                        <a:buClrTx/>
                        <a:buSzTx/>
                        <a:buFont typeface="Arial" pitchFamily="34" charset="0"/>
                        <a:buNone/>
                        <a:tabLst/>
                      </a:pPr>
                      <a:r>
                        <a:rPr kumimoji="0" lang="zh-TW" altLang="zh-TW" sz="1600" b="0" i="0" u="none" strike="noStrike" cap="none" normalizeH="0" baseline="0" dirty="0" smtClean="0">
                          <a:ln>
                            <a:noFill/>
                          </a:ln>
                          <a:solidFill>
                            <a:schemeClr val="tx1"/>
                          </a:solidFill>
                          <a:effectLst/>
                          <a:latin typeface="標楷體" pitchFamily="65" charset="-120"/>
                          <a:ea typeface="新細明體" pitchFamily="18" charset="-120"/>
                        </a:rPr>
                        <a:t> </a:t>
                      </a:r>
                      <a:endParaRPr kumimoji="0" lang="zh-TW" altLang="zh-TW" sz="1600" b="0" i="0" u="none" strike="noStrike" cap="none" normalizeH="0" baseline="0" dirty="0" smtClean="0">
                        <a:ln>
                          <a:noFill/>
                        </a:ln>
                        <a:solidFill>
                          <a:schemeClr val="tx1"/>
                        </a:solidFill>
                        <a:effectLst/>
                        <a:latin typeface="Verdana" pitchFamily="34" charset="0"/>
                        <a:ea typeface="新細明體" pitchFamily="18" charset="-120"/>
                      </a:endParaRPr>
                    </a:p>
                  </a:txBody>
                  <a:tcPr marL="56503" marR="56503"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598495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國內差旅費報支應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3"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36371" y="1278012"/>
            <a:ext cx="799147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algn="l" rtl="0" fontAlgn="base">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marL="342900" indent="-342900" eaLnBrk="1" hangingPunct="1">
              <a:spcBef>
                <a:spcPct val="0"/>
              </a:spcBef>
              <a:buClrTx/>
              <a:buBlip>
                <a:blip r:embed="rId4"/>
              </a:buBlip>
              <a:defRPr/>
            </a:pPr>
            <a:r>
              <a:rPr lang="zh-TW" altLang="zh-TW" sz="2400" dirty="0" smtClean="0">
                <a:solidFill>
                  <a:srgbClr val="0A0AFF"/>
                </a:solidFill>
                <a:latin typeface="Times New Roman" pitchFamily="18" charset="0"/>
              </a:rPr>
              <a:t>駕駛自用汽（機）車出差</a:t>
            </a:r>
            <a:r>
              <a:rPr lang="zh-TW" altLang="zh-TW" sz="2400" dirty="0" smtClean="0">
                <a:latin typeface="Times New Roman" pitchFamily="18" charset="0"/>
              </a:rPr>
              <a:t>:</a:t>
            </a:r>
          </a:p>
          <a:p>
            <a:pPr marL="225425" algn="just" eaLnBrk="1" hangingPunct="1">
              <a:spcBef>
                <a:spcPct val="0"/>
              </a:spcBef>
              <a:buClrTx/>
              <a:buFontTx/>
              <a:buNone/>
              <a:defRPr/>
            </a:pPr>
            <a:r>
              <a:rPr lang="zh-TW" altLang="zh-TW" sz="2400" b="0" dirty="0" smtClean="0">
                <a:latin typeface="Times New Roman" pitchFamily="18" charset="0"/>
              </a:rPr>
              <a:t>交通費得按同路段公民營客運汽車最高等級之票價報支，不得另行報支油料、過路（橋）、停車等費用。</a:t>
            </a:r>
          </a:p>
          <a:p>
            <a:pPr marL="342900" indent="-342900" algn="just" eaLnBrk="1" hangingPunct="1">
              <a:spcBef>
                <a:spcPct val="0"/>
              </a:spcBef>
              <a:buClrTx/>
              <a:buBlip>
                <a:blip r:embed="rId4"/>
              </a:buBlip>
              <a:defRPr/>
            </a:pPr>
            <a:r>
              <a:rPr lang="zh-TW" altLang="zh-TW" sz="2400" dirty="0" smtClean="0">
                <a:solidFill>
                  <a:srgbClr val="0A0AFF"/>
                </a:solidFill>
                <a:latin typeface="Times New Roman" pitchFamily="18" charset="0"/>
              </a:rPr>
              <a:t>計程車</a:t>
            </a:r>
            <a:r>
              <a:rPr lang="zh-TW" altLang="zh-TW" sz="2400" dirty="0" smtClean="0">
                <a:latin typeface="Times New Roman" pitchFamily="18" charset="0"/>
              </a:rPr>
              <a:t>:</a:t>
            </a:r>
          </a:p>
          <a:p>
            <a:pPr marL="236538" algn="just" eaLnBrk="1" hangingPunct="1">
              <a:spcBef>
                <a:spcPct val="0"/>
              </a:spcBef>
              <a:buClrTx/>
              <a:buFont typeface="Wingdings" pitchFamily="2" charset="2"/>
              <a:buNone/>
              <a:defRPr/>
            </a:pPr>
            <a:r>
              <a:rPr lang="zh-TW" altLang="zh-TW" sz="2400" b="0" dirty="0" smtClean="0">
                <a:latin typeface="Times New Roman" pitchFamily="18" charset="0"/>
              </a:rPr>
              <a:t>公民營汽車到達地區，除因業務需要，經機關核准者外，其搭乘計程車之費用，不得報支。</a:t>
            </a:r>
          </a:p>
          <a:p>
            <a:pPr marL="342900" indent="-342900" algn="just" eaLnBrk="1" hangingPunct="1">
              <a:spcBef>
                <a:spcPct val="0"/>
              </a:spcBef>
              <a:buClrTx/>
              <a:buBlip>
                <a:blip r:embed="rId4"/>
              </a:buBlip>
              <a:defRPr/>
            </a:pPr>
            <a:r>
              <a:rPr lang="zh-TW" altLang="zh-TW" sz="2400" dirty="0" smtClean="0">
                <a:solidFill>
                  <a:srgbClr val="0A0AFF"/>
                </a:solidFill>
                <a:latin typeface="Times New Roman" pitchFamily="18" charset="0"/>
              </a:rPr>
              <a:t>以手機票證搭乘高鐵者</a:t>
            </a:r>
            <a:r>
              <a:rPr lang="zh-TW" altLang="zh-TW" sz="2400" b="0" dirty="0" smtClean="0">
                <a:latin typeface="Times New Roman" pitchFamily="18" charset="0"/>
              </a:rPr>
              <a:t>，可於出站時臨櫃取得或由網路下載購票證明報支，如由網路列印購票證明者，報支者應於該證明簽名。 </a:t>
            </a:r>
          </a:p>
          <a:p>
            <a:pPr marL="342900" indent="-342900" algn="just" eaLnBrk="1" hangingPunct="1">
              <a:spcBef>
                <a:spcPct val="0"/>
              </a:spcBef>
              <a:buClrTx/>
              <a:buBlip>
                <a:blip r:embed="rId4"/>
              </a:buBlip>
              <a:defRPr/>
            </a:pPr>
            <a:r>
              <a:rPr lang="zh-TW" altLang="zh-TW" sz="2400" b="0" dirty="0" smtClean="0">
                <a:latin typeface="Times New Roman" pitchFamily="18" charset="0"/>
              </a:rPr>
              <a:t>奉派以</a:t>
            </a:r>
            <a:r>
              <a:rPr lang="zh-TW" altLang="zh-TW" sz="2400" dirty="0" smtClean="0">
                <a:solidFill>
                  <a:srgbClr val="0A0AFF"/>
                </a:solidFill>
                <a:latin typeface="Times New Roman" pitchFamily="18" charset="0"/>
              </a:rPr>
              <a:t>公假</a:t>
            </a:r>
            <a:r>
              <a:rPr lang="zh-TW" altLang="zh-TW" sz="2400" b="0" dirty="0" smtClean="0">
                <a:latin typeface="Times New Roman" pitchFamily="18" charset="0"/>
              </a:rPr>
              <a:t>登記參加屬訓練或講習性質之各項</a:t>
            </a:r>
            <a:r>
              <a:rPr lang="zh-TW" altLang="zh-TW" sz="2400" dirty="0" smtClean="0">
                <a:solidFill>
                  <a:srgbClr val="0A0AFF"/>
                </a:solidFill>
                <a:latin typeface="Times New Roman" pitchFamily="18" charset="0"/>
              </a:rPr>
              <a:t>研習會、座談會、研討會、檢討會、觀摩會、說明會</a:t>
            </a:r>
            <a:r>
              <a:rPr lang="zh-TW" altLang="zh-TW" sz="2400" b="0" dirty="0" smtClean="0">
                <a:latin typeface="Times New Roman" pitchFamily="18" charset="0"/>
              </a:rPr>
              <a:t>等活動，參照國內出差旅費報支要點規定，補助交通費及住宿費(訓練機構未提供住宿)，</a:t>
            </a:r>
            <a:r>
              <a:rPr lang="zh-TW" altLang="zh-TW" sz="2400" dirty="0" smtClean="0">
                <a:solidFill>
                  <a:srgbClr val="C00000"/>
                </a:solidFill>
                <a:latin typeface="Times New Roman" pitchFamily="18" charset="0"/>
              </a:rPr>
              <a:t>不得報支雜費</a:t>
            </a:r>
            <a:r>
              <a:rPr lang="zh-TW" altLang="zh-TW" sz="2400" b="0" dirty="0" smtClean="0">
                <a:latin typeface="Times New Roman" pitchFamily="18" charset="0"/>
              </a:rPr>
              <a:t>。</a:t>
            </a:r>
          </a:p>
          <a:p>
            <a:pPr eaLnBrk="1" hangingPunct="1">
              <a:spcBef>
                <a:spcPct val="0"/>
              </a:spcBef>
              <a:buClrTx/>
              <a:buFontTx/>
              <a:buNone/>
              <a:defRPr/>
            </a:pPr>
            <a:endParaRPr lang="zh-TW" altLang="zh-TW" sz="2400" b="0" dirty="0" smtClean="0">
              <a:latin typeface="Times New Roman" pitchFamily="18" charset="0"/>
            </a:endParaRPr>
          </a:p>
          <a:p>
            <a:pPr eaLnBrk="1" hangingPunct="1">
              <a:spcBef>
                <a:spcPct val="0"/>
              </a:spcBef>
              <a:buClrTx/>
              <a:buFontTx/>
              <a:buNone/>
              <a:defRPr/>
            </a:pPr>
            <a:endParaRPr lang="zh-TW" altLang="zh-TW" sz="1800" b="0" dirty="0" smtClean="0">
              <a:latin typeface="Times New Roman" pitchFamily="18" charset="0"/>
            </a:endParaRPr>
          </a:p>
        </p:txBody>
      </p:sp>
    </p:spTree>
    <p:extLst>
      <p:ext uri="{BB962C8B-B14F-4D97-AF65-F5344CB8AC3E}">
        <p14:creationId xmlns:p14="http://schemas.microsoft.com/office/powerpoint/2010/main" val="363921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國內差旅費報支應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3"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636371" y="1278012"/>
            <a:ext cx="799147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defPPr>
              <a:defRPr lang="en-US"/>
            </a:defPPr>
            <a:lvl1pPr algn="l" rtl="0" fontAlgn="base">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marL="342900" indent="-342900" eaLnBrk="1" hangingPunct="1">
              <a:spcBef>
                <a:spcPct val="0"/>
              </a:spcBef>
              <a:buClrTx/>
              <a:buBlip>
                <a:blip r:embed="rId4"/>
              </a:buBlip>
              <a:defRPr/>
            </a:pPr>
            <a:r>
              <a:rPr lang="zh-TW" altLang="en-US" sz="2400" dirty="0" smtClean="0">
                <a:solidFill>
                  <a:srgbClr val="0000FF"/>
                </a:solidFill>
                <a:latin typeface="Times New Roman" pitchFamily="18" charset="0"/>
              </a:rPr>
              <a:t>專家學者出席會議及外聘講座的遠程交通費</a:t>
            </a:r>
            <a:r>
              <a:rPr lang="zh-TW" altLang="zh-TW" sz="2400" dirty="0" smtClean="0">
                <a:latin typeface="Times New Roman" pitchFamily="18" charset="0"/>
              </a:rPr>
              <a:t>:</a:t>
            </a:r>
          </a:p>
          <a:p>
            <a:pPr marL="225425" algn="just" eaLnBrk="1" hangingPunct="1">
              <a:spcBef>
                <a:spcPct val="0"/>
              </a:spcBef>
              <a:buClrTx/>
              <a:buFontTx/>
              <a:buNone/>
              <a:defRPr/>
            </a:pPr>
            <a:r>
              <a:rPr lang="zh-TW" altLang="en-US" sz="2400" b="0" dirty="0" smtClean="0"/>
              <a:t>專家學者及外聘講座於不重複情形下，依實際搭乘交通工具及實際支付金額由承辦單位審核事實無誤後發給交通費，</a:t>
            </a:r>
            <a:r>
              <a:rPr lang="zh-TW" altLang="en-US" sz="2400" b="0" dirty="0" smtClean="0">
                <a:solidFill>
                  <a:srgbClr val="FF0000"/>
                </a:solidFill>
              </a:rPr>
              <a:t>並免檢附單據</a:t>
            </a:r>
            <a:r>
              <a:rPr lang="zh-TW" altLang="en-US" sz="2400" b="0" dirty="0" smtClean="0"/>
              <a:t>。</a:t>
            </a:r>
            <a:endParaRPr lang="zh-TW" altLang="zh-TW" sz="2400" b="0" dirty="0" smtClean="0">
              <a:latin typeface="Times New Roman" pitchFamily="18" charset="0"/>
            </a:endParaRPr>
          </a:p>
          <a:p>
            <a:pPr marL="342900" indent="-342900" algn="just" eaLnBrk="1" hangingPunct="1">
              <a:spcBef>
                <a:spcPct val="0"/>
              </a:spcBef>
              <a:buClrTx/>
              <a:buBlip>
                <a:blip r:embed="rId4"/>
              </a:buBlip>
              <a:defRPr/>
            </a:pPr>
            <a:r>
              <a:rPr lang="zh-TW" altLang="en-US" sz="2400" dirty="0" smtClean="0">
                <a:solidFill>
                  <a:srgbClr val="0000FF"/>
                </a:solidFill>
                <a:latin typeface="Times New Roman" pitchFamily="18" charset="0"/>
              </a:rPr>
              <a:t>由住所前往出差地</a:t>
            </a:r>
            <a:r>
              <a:rPr lang="zh-TW" altLang="zh-TW" sz="2400" dirty="0" smtClean="0">
                <a:latin typeface="Times New Roman" pitchFamily="18" charset="0"/>
              </a:rPr>
              <a:t>:</a:t>
            </a:r>
          </a:p>
          <a:p>
            <a:pPr marL="236538" algn="just" eaLnBrk="1" hangingPunct="1">
              <a:spcBef>
                <a:spcPct val="0"/>
              </a:spcBef>
              <a:buClrTx/>
              <a:buFont typeface="Wingdings" pitchFamily="2" charset="2"/>
              <a:buNone/>
              <a:defRPr/>
            </a:pPr>
            <a:r>
              <a:rPr lang="zh-TW" altLang="en-US" sz="2400" b="0" dirty="0" smtClean="0">
                <a:latin typeface="Times New Roman" pitchFamily="18" charset="0"/>
              </a:rPr>
              <a:t>交通費的報支應以機關所在地為報支起點，並以必經的順路計算</a:t>
            </a:r>
            <a:r>
              <a:rPr lang="zh-TW" altLang="zh-TW" sz="2400" b="0" dirty="0" smtClean="0">
                <a:latin typeface="Times New Roman" pitchFamily="18" charset="0"/>
              </a:rPr>
              <a:t>。</a:t>
            </a:r>
            <a:r>
              <a:rPr lang="zh-TW" altLang="en-US" sz="2400" b="0" dirty="0" smtClean="0">
                <a:latin typeface="Times New Roman" pitchFamily="18" charset="0"/>
              </a:rPr>
              <a:t>如至新竹出差，應由本校為起點，若住所在台北由住所出發，則台北為起點</a:t>
            </a:r>
            <a:r>
              <a:rPr lang="zh-TW" altLang="en-US" sz="2400" b="0" dirty="0" smtClean="0"/>
              <a:t>。</a:t>
            </a:r>
            <a:endParaRPr lang="zh-TW" altLang="zh-TW" sz="2400" b="0" dirty="0" smtClean="0">
              <a:latin typeface="Times New Roman" pitchFamily="18" charset="0"/>
            </a:endParaRPr>
          </a:p>
          <a:p>
            <a:pPr marL="342900" indent="-342900" algn="just" eaLnBrk="1" hangingPunct="1">
              <a:spcBef>
                <a:spcPct val="0"/>
              </a:spcBef>
              <a:buClrTx/>
              <a:buBlip>
                <a:blip r:embed="rId4"/>
              </a:buBlip>
              <a:defRPr/>
            </a:pPr>
            <a:r>
              <a:rPr lang="zh-TW" altLang="en-US" sz="2400" b="0" dirty="0" smtClean="0">
                <a:solidFill>
                  <a:srgbClr val="0000FF"/>
                </a:solidFill>
              </a:rPr>
              <a:t>國內出差放寬當日往返無須檢附交通費單據，是否不管搭乘何種交通工具，均可以高鐵全票票價報支交通費：</a:t>
            </a:r>
            <a:endParaRPr lang="en-US" altLang="zh-TW" sz="2400" b="0" dirty="0" smtClean="0">
              <a:solidFill>
                <a:srgbClr val="0000FF"/>
              </a:solidFill>
            </a:endParaRPr>
          </a:p>
          <a:p>
            <a:pPr algn="just" eaLnBrk="1" hangingPunct="1">
              <a:spcBef>
                <a:spcPct val="0"/>
              </a:spcBef>
              <a:buClrTx/>
              <a:defRPr/>
            </a:pPr>
            <a:r>
              <a:rPr lang="en-US" altLang="zh-TW" sz="2400" b="0" dirty="0">
                <a:solidFill>
                  <a:srgbClr val="0000FF"/>
                </a:solidFill>
                <a:latin typeface="Times New Roman" pitchFamily="18" charset="0"/>
              </a:rPr>
              <a:t> </a:t>
            </a:r>
            <a:r>
              <a:rPr lang="en-US" altLang="zh-TW" sz="2400" b="0" dirty="0" smtClean="0">
                <a:solidFill>
                  <a:srgbClr val="0000FF"/>
                </a:solidFill>
                <a:latin typeface="Times New Roman" pitchFamily="18" charset="0"/>
              </a:rPr>
              <a:t>   </a:t>
            </a:r>
            <a:r>
              <a:rPr lang="zh-TW" altLang="en-US" sz="2400" b="0" dirty="0" smtClean="0"/>
              <a:t>仍應以實際 搭乘的交通工具和實際支付的金額來報支</a:t>
            </a:r>
            <a:r>
              <a:rPr lang="zh-TW" altLang="zh-TW" sz="2400" b="0" dirty="0" smtClean="0">
                <a:latin typeface="Times New Roman" pitchFamily="18" charset="0"/>
              </a:rPr>
              <a:t>。 </a:t>
            </a:r>
          </a:p>
          <a:p>
            <a:pPr marL="342900" indent="-342900" algn="just" eaLnBrk="1" hangingPunct="1">
              <a:spcBef>
                <a:spcPct val="0"/>
              </a:spcBef>
              <a:buClrTx/>
              <a:buBlip>
                <a:blip r:embed="rId4"/>
              </a:buBlip>
              <a:defRPr/>
            </a:pPr>
            <a:r>
              <a:rPr lang="zh-TW" altLang="en-US" sz="2400" b="0" dirty="0" smtClean="0">
                <a:solidFill>
                  <a:srgbClr val="0000FF"/>
                </a:solidFill>
                <a:latin typeface="Times New Roman" pitchFamily="18" charset="0"/>
              </a:rPr>
              <a:t>報支差旅費所取得普通收據或統一發票，其買受人為何</a:t>
            </a:r>
            <a:r>
              <a:rPr lang="en-US" altLang="zh-TW" sz="2400" b="0" dirty="0" smtClean="0">
                <a:solidFill>
                  <a:srgbClr val="0000FF"/>
                </a:solidFill>
                <a:latin typeface="Times New Roman" pitchFamily="18" charset="0"/>
              </a:rPr>
              <a:t>?</a:t>
            </a:r>
            <a:r>
              <a:rPr lang="zh-TW" altLang="zh-TW" sz="2400" b="0" dirty="0" smtClean="0">
                <a:latin typeface="Times New Roman" pitchFamily="18" charset="0"/>
              </a:rPr>
              <a:t>。</a:t>
            </a:r>
          </a:p>
          <a:p>
            <a:pPr eaLnBrk="1" hangingPunct="1">
              <a:spcBef>
                <a:spcPct val="0"/>
              </a:spcBef>
              <a:buClrTx/>
              <a:buFontTx/>
              <a:buNone/>
              <a:defRPr/>
            </a:pPr>
            <a:r>
              <a:rPr lang="en-US" altLang="zh-TW" sz="2400" b="0" dirty="0" smtClean="0">
                <a:latin typeface="Times New Roman" pitchFamily="18" charset="0"/>
              </a:rPr>
              <a:t>     </a:t>
            </a:r>
            <a:r>
              <a:rPr lang="zh-TW" altLang="en-US" sz="2400" b="0" dirty="0" smtClean="0">
                <a:latin typeface="Times New Roman" pitchFamily="18" charset="0"/>
              </a:rPr>
              <a:t>報支差旅費所取得普通收據或統一發票，應記明買受機 </a:t>
            </a:r>
            <a:endParaRPr lang="en-US" altLang="zh-TW" sz="2400" b="0" dirty="0" smtClean="0">
              <a:latin typeface="Times New Roman" pitchFamily="18" charset="0"/>
            </a:endParaRPr>
          </a:p>
          <a:p>
            <a:pPr eaLnBrk="1" hangingPunct="1">
              <a:spcBef>
                <a:spcPct val="0"/>
              </a:spcBef>
              <a:buClrTx/>
              <a:buFontTx/>
              <a:buNone/>
              <a:defRPr/>
            </a:pPr>
            <a:r>
              <a:rPr lang="en-US" altLang="zh-TW" sz="2400" b="0" dirty="0"/>
              <a:t> </a:t>
            </a:r>
            <a:r>
              <a:rPr lang="en-US" altLang="zh-TW" sz="2400" b="0" dirty="0" smtClean="0"/>
              <a:t>    </a:t>
            </a:r>
            <a:r>
              <a:rPr lang="zh-TW" altLang="en-US" sz="2400" b="0" dirty="0" smtClean="0">
                <a:latin typeface="Times New Roman" pitchFamily="18" charset="0"/>
              </a:rPr>
              <a:t>關或統一編號，非出差人姓名。</a:t>
            </a:r>
            <a:endParaRPr lang="zh-TW" altLang="zh-TW" sz="2400" b="0" dirty="0" smtClean="0">
              <a:latin typeface="Times New Roman" pitchFamily="18" charset="0"/>
            </a:endParaRPr>
          </a:p>
          <a:p>
            <a:pPr eaLnBrk="1" hangingPunct="1">
              <a:spcBef>
                <a:spcPct val="0"/>
              </a:spcBef>
              <a:buClrTx/>
              <a:buFontTx/>
              <a:buNone/>
              <a:defRPr/>
            </a:pPr>
            <a:endParaRPr lang="zh-TW" altLang="zh-TW" sz="1800" b="0" dirty="0" smtClean="0">
              <a:latin typeface="Times New Roman" pitchFamily="18" charset="0"/>
            </a:endParaRPr>
          </a:p>
        </p:txBody>
      </p:sp>
    </p:spTree>
    <p:extLst>
      <p:ext uri="{BB962C8B-B14F-4D97-AF65-F5344CB8AC3E}">
        <p14:creationId xmlns:p14="http://schemas.microsoft.com/office/powerpoint/2010/main" val="22177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國外差旅費報支應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4"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內容版面配置區 3"/>
          <p:cNvGraphicFramePr>
            <a:graphicFrameLocks noGrp="1"/>
          </p:cNvGraphicFramePr>
          <p:nvPr>
            <p:extLst>
              <p:ext uri="{D42A27DB-BD31-4B8C-83A1-F6EECF244321}">
                <p14:modId xmlns:p14="http://schemas.microsoft.com/office/powerpoint/2010/main" val="3129651891"/>
              </p:ext>
            </p:extLst>
          </p:nvPr>
        </p:nvGraphicFramePr>
        <p:xfrm>
          <a:off x="692818" y="1412776"/>
          <a:ext cx="7983638"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330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4294967295"/>
          </p:nvPr>
        </p:nvSpPr>
        <p:spPr>
          <a:xfrm>
            <a:off x="7010400" y="6248400"/>
            <a:ext cx="1905000" cy="457200"/>
          </a:xfrm>
          <a:prstGeom prst="rect">
            <a:avLst/>
          </a:prstGeom>
          <a:noFill/>
        </p:spPr>
        <p:txBody>
          <a:bodyPr/>
          <a:lstStyle>
            <a:lvl1pPr>
              <a:defRPr kumimoji="1" sz="3200">
                <a:solidFill>
                  <a:schemeClr val="tx1"/>
                </a:solidFill>
                <a:latin typeface="Times New Roman" pitchFamily="18" charset="0"/>
                <a:ea typeface="新細明體" pitchFamily="18" charset="-120"/>
              </a:defRPr>
            </a:lvl1pPr>
            <a:lvl2pPr marL="742950" indent="-285750">
              <a:defRPr kumimoji="1" sz="3200">
                <a:solidFill>
                  <a:schemeClr val="tx1"/>
                </a:solidFill>
                <a:latin typeface="Times New Roman" pitchFamily="18" charset="0"/>
                <a:ea typeface="新細明體" pitchFamily="18" charset="-120"/>
              </a:defRPr>
            </a:lvl2pPr>
            <a:lvl3pPr marL="1143000" indent="-228600">
              <a:defRPr kumimoji="1" sz="3200">
                <a:solidFill>
                  <a:schemeClr val="tx1"/>
                </a:solidFill>
                <a:latin typeface="Times New Roman" pitchFamily="18" charset="0"/>
                <a:ea typeface="新細明體" pitchFamily="18" charset="-120"/>
              </a:defRPr>
            </a:lvl3pPr>
            <a:lvl4pPr marL="1600200" indent="-228600">
              <a:defRPr kumimoji="1" sz="3200">
                <a:solidFill>
                  <a:schemeClr val="tx1"/>
                </a:solidFill>
                <a:latin typeface="Times New Roman" pitchFamily="18" charset="0"/>
                <a:ea typeface="新細明體" pitchFamily="18" charset="-120"/>
              </a:defRPr>
            </a:lvl4pPr>
            <a:lvl5pPr marL="2057400" indent="-228600">
              <a:defRPr kumimoji="1" sz="32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Times New Roman" pitchFamily="18" charset="0"/>
                <a:ea typeface="新細明體" pitchFamily="18" charset="-120"/>
              </a:defRPr>
            </a:lvl9pPr>
          </a:lstStyle>
          <a:p>
            <a:fld id="{53CC4EA5-E343-4B8E-8962-36BB826E932B}" type="slidenum">
              <a:rPr lang="en-US" altLang="zh-TW" sz="1400" smtClean="0">
                <a:latin typeface="Arial" pitchFamily="34" charset="0"/>
              </a:rPr>
              <a:pPr/>
              <a:t>2</a:t>
            </a:fld>
            <a:endParaRPr lang="en-US" altLang="zh-TW" sz="1400" smtClean="0">
              <a:latin typeface="Arial" pitchFamily="34" charset="0"/>
            </a:endParaRPr>
          </a:p>
        </p:txBody>
      </p:sp>
      <p:sp>
        <p:nvSpPr>
          <p:cNvPr id="7" name="Rectangle 2"/>
          <p:cNvSpPr txBox="1">
            <a:spLocks noChangeArrowheads="1"/>
          </p:cNvSpPr>
          <p:nvPr/>
        </p:nvSpPr>
        <p:spPr bwMode="auto">
          <a:xfrm>
            <a:off x="357251" y="350176"/>
            <a:ext cx="8424862"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defRPr/>
            </a:pPr>
            <a:r>
              <a:rPr lang="zh-TW" altLang="zh-TW" sz="3600" kern="0" dirty="0" smtClean="0">
                <a:solidFill>
                  <a:srgbClr val="800000"/>
                </a:solidFill>
                <a:effectLst>
                  <a:outerShdw blurRad="38100" dist="38100" dir="2700000" algn="tl">
                    <a:srgbClr val="C0C0C0"/>
                  </a:outerShdw>
                </a:effectLst>
                <a:latin typeface="標楷體" pitchFamily="65" charset="-120"/>
                <a:ea typeface="標楷體" pitchFamily="65" charset="-120"/>
              </a:rPr>
              <a:t>簡  報  大  綱</a:t>
            </a:r>
          </a:p>
        </p:txBody>
      </p:sp>
      <p:sp>
        <p:nvSpPr>
          <p:cNvPr id="9" name="Rectangle 4"/>
          <p:cNvSpPr>
            <a:spLocks noChangeArrowheads="1"/>
          </p:cNvSpPr>
          <p:nvPr/>
        </p:nvSpPr>
        <p:spPr bwMode="auto">
          <a:xfrm>
            <a:off x="468313" y="260350"/>
            <a:ext cx="8351837" cy="6121400"/>
          </a:xfrm>
          <a:prstGeom prst="rect">
            <a:avLst/>
          </a:prstGeom>
          <a:noFill/>
          <a:ln w="57150">
            <a:solidFill>
              <a:schemeClr val="tx1"/>
            </a:solidFill>
            <a:miter lim="800000"/>
            <a:headEnd/>
            <a:tailEnd/>
          </a:ln>
        </p:spPr>
        <p:txBody>
          <a:bodyPr wrap="none" anchor="ctr"/>
          <a:lstStyle/>
          <a:p>
            <a:endParaRPr lang="zh-TW" altLang="en-US"/>
          </a:p>
        </p:txBody>
      </p:sp>
      <p:sp>
        <p:nvSpPr>
          <p:cNvPr id="10" name="Rectangle 5"/>
          <p:cNvSpPr>
            <a:spLocks noChangeArrowheads="1"/>
          </p:cNvSpPr>
          <p:nvPr/>
        </p:nvSpPr>
        <p:spPr bwMode="auto">
          <a:xfrm>
            <a:off x="468313" y="269545"/>
            <a:ext cx="8351837" cy="6121400"/>
          </a:xfrm>
          <a:prstGeom prst="rect">
            <a:avLst/>
          </a:prstGeom>
          <a:noFill/>
          <a:ln w="57150">
            <a:solidFill>
              <a:srgbClr val="000080"/>
            </a:solidFill>
            <a:miter lim="800000"/>
            <a:headEnd/>
            <a:tailEnd/>
          </a:ln>
        </p:spPr>
        <p:txBody>
          <a:bodyPr wrap="none" anchor="ctr"/>
          <a:lstStyle/>
          <a:p>
            <a:endParaRPr lang="zh-TW" altLang="en-US"/>
          </a:p>
        </p:txBody>
      </p:sp>
      <p:sp>
        <p:nvSpPr>
          <p:cNvPr id="11" name="Rectangle 3"/>
          <p:cNvSpPr txBox="1">
            <a:spLocks noChangeArrowheads="1"/>
          </p:cNvSpPr>
          <p:nvPr/>
        </p:nvSpPr>
        <p:spPr>
          <a:xfrm>
            <a:off x="1403648" y="1196752"/>
            <a:ext cx="7222257" cy="492929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40000"/>
              </a:spcBef>
              <a:spcAft>
                <a:spcPct val="40000"/>
              </a:spcAft>
              <a:buFont typeface="Wingdings" pitchFamily="2" charset="2"/>
              <a:buBlip>
                <a:blip r:embed="rId2"/>
              </a:buBlip>
            </a:pPr>
            <a:r>
              <a:rPr lang="zh-TW" altLang="en-US" sz="2600" kern="0" dirty="0" smtClean="0">
                <a:ea typeface="標楷體" pitchFamily="65" charset="-120"/>
              </a:rPr>
              <a:t>主計室業務職掌介紹</a:t>
            </a:r>
            <a:endParaRPr lang="en-US" altLang="zh-TW" sz="2600" kern="0" dirty="0" smtClean="0">
              <a:ea typeface="標楷體" pitchFamily="65" charset="-120"/>
            </a:endParaRPr>
          </a:p>
          <a:p>
            <a:pPr>
              <a:spcBef>
                <a:spcPct val="40000"/>
              </a:spcBef>
              <a:spcAft>
                <a:spcPct val="40000"/>
              </a:spcAft>
              <a:buFont typeface="Wingdings" pitchFamily="2" charset="2"/>
              <a:buBlip>
                <a:blip r:embed="rId2"/>
              </a:buBlip>
            </a:pPr>
            <a:r>
              <a:rPr lang="zh-TW" altLang="en-US" sz="2600" kern="0" dirty="0" smtClean="0">
                <a:ea typeface="標楷體" pitchFamily="65" charset="-120"/>
              </a:rPr>
              <a:t>經費動支及核銷應注意事項</a:t>
            </a:r>
            <a:endParaRPr lang="en-US" altLang="zh-TW" sz="2600" kern="0" dirty="0" smtClean="0">
              <a:ea typeface="標楷體" pitchFamily="65" charset="-120"/>
            </a:endParaRPr>
          </a:p>
          <a:p>
            <a:pPr marL="0" indent="0">
              <a:spcBef>
                <a:spcPts val="0"/>
              </a:spcBef>
              <a:spcAft>
                <a:spcPts val="0"/>
              </a:spcAft>
              <a:buNone/>
            </a:pPr>
            <a:r>
              <a:rPr lang="zh-TW" altLang="en-US" sz="2400" kern="0" dirty="0" smtClean="0">
                <a:ea typeface="標楷體" pitchFamily="65" charset="-120"/>
              </a:rPr>
              <a:t>      發票或收據</a:t>
            </a:r>
            <a:endParaRPr lang="en-US" altLang="zh-TW" sz="2400" kern="0" dirty="0" smtClean="0">
              <a:ea typeface="標楷體" pitchFamily="65" charset="-120"/>
            </a:endParaRPr>
          </a:p>
          <a:p>
            <a:pPr marL="0" indent="0">
              <a:spcBef>
                <a:spcPts val="0"/>
              </a:spcBef>
              <a:spcAft>
                <a:spcPts val="0"/>
              </a:spcAft>
              <a:buNone/>
            </a:pPr>
            <a:r>
              <a:rPr lang="zh-TW" altLang="en-US" sz="2400" kern="0" dirty="0">
                <a:ea typeface="標楷體" pitchFamily="65" charset="-120"/>
              </a:rPr>
              <a:t> </a:t>
            </a:r>
            <a:r>
              <a:rPr lang="zh-TW" altLang="en-US" sz="2400" kern="0" dirty="0" smtClean="0">
                <a:ea typeface="標楷體" pitchFamily="65" charset="-120"/>
              </a:rPr>
              <a:t>     業務費</a:t>
            </a:r>
            <a:endParaRPr lang="en-US" altLang="zh-TW" sz="2400" kern="0" dirty="0" smtClean="0">
              <a:ea typeface="標楷體" pitchFamily="65" charset="-120"/>
            </a:endParaRPr>
          </a:p>
          <a:p>
            <a:pPr marL="0" indent="0">
              <a:spcBef>
                <a:spcPts val="0"/>
              </a:spcBef>
              <a:spcAft>
                <a:spcPts val="0"/>
              </a:spcAft>
              <a:buNone/>
            </a:pPr>
            <a:r>
              <a:rPr lang="zh-TW" altLang="en-US" sz="2400" kern="0" dirty="0">
                <a:ea typeface="標楷體" pitchFamily="65" charset="-120"/>
              </a:rPr>
              <a:t> </a:t>
            </a:r>
            <a:r>
              <a:rPr lang="zh-TW" altLang="en-US" sz="2400" kern="0" dirty="0" smtClean="0">
                <a:ea typeface="標楷體" pitchFamily="65" charset="-120"/>
              </a:rPr>
              <a:t>     國內差旅費</a:t>
            </a:r>
            <a:endParaRPr lang="en-US" altLang="zh-TW" sz="2400" kern="0" dirty="0" smtClean="0">
              <a:ea typeface="標楷體" pitchFamily="65" charset="-120"/>
            </a:endParaRPr>
          </a:p>
          <a:p>
            <a:pPr marL="0" indent="0">
              <a:spcBef>
                <a:spcPts val="0"/>
              </a:spcBef>
              <a:spcAft>
                <a:spcPts val="0"/>
              </a:spcAft>
              <a:buNone/>
            </a:pPr>
            <a:r>
              <a:rPr lang="zh-TW" altLang="en-US" sz="2400" kern="0" dirty="0" smtClean="0">
                <a:ea typeface="標楷體" pitchFamily="65" charset="-120"/>
              </a:rPr>
              <a:t>      國外差旅費      </a:t>
            </a:r>
            <a:endParaRPr lang="en-US" altLang="zh-TW" sz="2400" kern="0" dirty="0" smtClean="0">
              <a:ea typeface="標楷體" pitchFamily="65" charset="-120"/>
            </a:endParaRPr>
          </a:p>
          <a:p>
            <a:pPr marL="0" indent="0">
              <a:spcBef>
                <a:spcPts val="0"/>
              </a:spcBef>
              <a:spcAft>
                <a:spcPts val="0"/>
              </a:spcAft>
              <a:buNone/>
            </a:pPr>
            <a:r>
              <a:rPr lang="zh-TW" altLang="en-US" sz="2400" dirty="0" smtClean="0">
                <a:ea typeface="標楷體" pitchFamily="65" charset="-120"/>
              </a:rPr>
              <a:t>      經費</a:t>
            </a:r>
            <a:r>
              <a:rPr lang="zh-TW" altLang="en-US" sz="2400" dirty="0">
                <a:ea typeface="標楷體" pitchFamily="65" charset="-120"/>
              </a:rPr>
              <a:t>核銷付款應</a:t>
            </a:r>
            <a:r>
              <a:rPr lang="zh-TW" altLang="en-US" sz="2400" dirty="0" smtClean="0">
                <a:ea typeface="標楷體" pitchFamily="65" charset="-120"/>
              </a:rPr>
              <a:t>注意事項</a:t>
            </a:r>
            <a:r>
              <a:rPr lang="zh-TW" altLang="en-US" sz="2400" kern="0" dirty="0" smtClean="0">
                <a:ea typeface="標楷體" pitchFamily="65" charset="-120"/>
              </a:rPr>
              <a:t>    </a:t>
            </a:r>
            <a:endParaRPr lang="en-US" altLang="zh-TW" sz="2400" kern="0" dirty="0" smtClean="0">
              <a:ea typeface="標楷體" pitchFamily="65" charset="-120"/>
            </a:endParaRPr>
          </a:p>
        </p:txBody>
      </p:sp>
      <p:pic>
        <p:nvPicPr>
          <p:cNvPr id="12"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501" y="6324600"/>
            <a:ext cx="2880196"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502536" y="4509120"/>
            <a:ext cx="4752583" cy="492443"/>
          </a:xfrm>
          <a:prstGeom prst="rect">
            <a:avLst/>
          </a:prstGeom>
        </p:spPr>
        <p:txBody>
          <a:bodyPr wrap="none">
            <a:spAutoFit/>
          </a:bodyPr>
          <a:lstStyle/>
          <a:p>
            <a:pPr>
              <a:spcBef>
                <a:spcPct val="40000"/>
              </a:spcBef>
              <a:spcAft>
                <a:spcPct val="40000"/>
              </a:spcAft>
              <a:buFont typeface="Wingdings" pitchFamily="2" charset="2"/>
              <a:buBlip>
                <a:blip r:embed="rId2"/>
              </a:buBlip>
            </a:pPr>
            <a:r>
              <a:rPr lang="zh-TW" altLang="en-US" sz="2600" kern="0" dirty="0" smtClean="0">
                <a:ea typeface="標楷體" pitchFamily="65" charset="-120"/>
              </a:rPr>
              <a:t>計畫結案及憑證整理注意事項</a:t>
            </a:r>
            <a:endParaRPr lang="en-US" altLang="zh-TW" sz="2600" kern="0" dirty="0">
              <a:ea typeface="標楷體" pitchFamily="65" charset="-120"/>
            </a:endParaRPr>
          </a:p>
        </p:txBody>
      </p:sp>
      <p:sp>
        <p:nvSpPr>
          <p:cNvPr id="13" name="矩形 12"/>
          <p:cNvSpPr/>
          <p:nvPr/>
        </p:nvSpPr>
        <p:spPr>
          <a:xfrm>
            <a:off x="1527993" y="5229200"/>
            <a:ext cx="3085460" cy="492443"/>
          </a:xfrm>
          <a:prstGeom prst="rect">
            <a:avLst/>
          </a:prstGeom>
        </p:spPr>
        <p:txBody>
          <a:bodyPr wrap="none">
            <a:spAutoFit/>
          </a:bodyPr>
          <a:lstStyle/>
          <a:p>
            <a:pPr>
              <a:spcBef>
                <a:spcPct val="40000"/>
              </a:spcBef>
              <a:spcAft>
                <a:spcPct val="40000"/>
              </a:spcAft>
              <a:buFont typeface="Wingdings" pitchFamily="2" charset="2"/>
              <a:buBlip>
                <a:blip r:embed="rId2"/>
              </a:buBlip>
            </a:pPr>
            <a:r>
              <a:rPr lang="zh-TW" altLang="en-US" sz="2600" kern="0" dirty="0" smtClean="0">
                <a:ea typeface="標楷體" pitchFamily="65" charset="-120"/>
              </a:rPr>
              <a:t>會計憑證檔案調閱</a:t>
            </a:r>
            <a:endParaRPr lang="en-US" altLang="zh-TW" sz="2600" kern="0" dirty="0">
              <a:ea typeface="標楷體" pitchFamily="65" charset="-120"/>
            </a:endParaRPr>
          </a:p>
        </p:txBody>
      </p:sp>
    </p:spTree>
    <p:extLst>
      <p:ext uri="{BB962C8B-B14F-4D97-AF65-F5344CB8AC3E}">
        <p14:creationId xmlns:p14="http://schemas.microsoft.com/office/powerpoint/2010/main" val="2992258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國外差旅費報支應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4"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群組 10"/>
          <p:cNvGrpSpPr/>
          <p:nvPr/>
        </p:nvGrpSpPr>
        <p:grpSpPr>
          <a:xfrm>
            <a:off x="815575" y="1134987"/>
            <a:ext cx="7512850" cy="4695825"/>
            <a:chOff x="826687" y="1628775"/>
            <a:chExt cx="7512850" cy="4695825"/>
          </a:xfrm>
        </p:grpSpPr>
        <p:sp>
          <p:nvSpPr>
            <p:cNvPr id="12" name="圓形箭號 11"/>
            <p:cNvSpPr/>
            <p:nvPr/>
          </p:nvSpPr>
          <p:spPr>
            <a:xfrm>
              <a:off x="826687" y="1628775"/>
              <a:ext cx="4694780" cy="4695825"/>
            </a:xfrm>
            <a:prstGeom prst="circularArrow">
              <a:avLst>
                <a:gd name="adj1" fmla="val 10980"/>
                <a:gd name="adj2" fmla="val 1142322"/>
                <a:gd name="adj3" fmla="val 9000000"/>
                <a:gd name="adj4" fmla="val 10800000"/>
                <a:gd name="adj5" fmla="val 12500"/>
              </a:avLst>
            </a:prstGeom>
          </p:spPr>
          <p:style>
            <a:lnRef idx="1">
              <a:schemeClr val="accent2"/>
            </a:lnRef>
            <a:fillRef idx="2">
              <a:schemeClr val="accent2"/>
            </a:fillRef>
            <a:effectRef idx="1">
              <a:schemeClr val="accent2"/>
            </a:effectRef>
            <a:fontRef idx="minor">
              <a:schemeClr val="dk1"/>
            </a:fontRef>
          </p:style>
          <p:txBody>
            <a:bodyPr/>
            <a:lstStyle/>
            <a:p>
              <a:endParaRPr lang="zh-TW" altLang="en-US"/>
            </a:p>
          </p:txBody>
        </p:sp>
        <p:sp>
          <p:nvSpPr>
            <p:cNvPr id="13" name="手繪多邊形 12"/>
            <p:cNvSpPr/>
            <p:nvPr/>
          </p:nvSpPr>
          <p:spPr>
            <a:xfrm>
              <a:off x="5522219" y="3028600"/>
              <a:ext cx="2817318" cy="1878799"/>
            </a:xfrm>
            <a:custGeom>
              <a:avLst/>
              <a:gdLst>
                <a:gd name="connsiteX0" fmla="*/ 0 w 2817318"/>
                <a:gd name="connsiteY0" fmla="*/ 0 h 1878799"/>
                <a:gd name="connsiteX1" fmla="*/ 2817318 w 2817318"/>
                <a:gd name="connsiteY1" fmla="*/ 0 h 1878799"/>
                <a:gd name="connsiteX2" fmla="*/ 2817318 w 2817318"/>
                <a:gd name="connsiteY2" fmla="*/ 1878799 h 1878799"/>
                <a:gd name="connsiteX3" fmla="*/ 0 w 2817318"/>
                <a:gd name="connsiteY3" fmla="*/ 1878799 h 1878799"/>
                <a:gd name="connsiteX4" fmla="*/ 0 w 2817318"/>
                <a:gd name="connsiteY4" fmla="*/ 0 h 187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18" h="1878799">
                  <a:moveTo>
                    <a:pt x="0" y="0"/>
                  </a:moveTo>
                  <a:lnTo>
                    <a:pt x="2817318" y="0"/>
                  </a:lnTo>
                  <a:lnTo>
                    <a:pt x="2817318" y="1878799"/>
                  </a:lnTo>
                  <a:lnTo>
                    <a:pt x="0" y="1878799"/>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3335" tIns="13335" rIns="13335" bIns="13335" numCol="1" spcCol="1270" anchor="ctr" anchorCtr="0">
              <a:noAutofit/>
            </a:bodyPr>
            <a:lstStyle>
              <a:defPPr>
                <a:defRPr lang="en-US"/>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171450" lvl="1" indent="-171450" algn="l" defTabSz="711200" rtl="0">
                <a:lnSpc>
                  <a:spcPct val="90000"/>
                </a:lnSpc>
                <a:spcBef>
                  <a:spcPct val="0"/>
                </a:spcBef>
                <a:spcAft>
                  <a:spcPct val="15000"/>
                </a:spcAft>
                <a:buChar char="••"/>
              </a:pPr>
              <a:r>
                <a:rPr lang="zh-TW" sz="1600" kern="1200" dirty="0" smtClean="0">
                  <a:latin typeface="標楷體" panose="03000509000000000000" pitchFamily="65" charset="-120"/>
                  <a:ea typeface="標楷體" panose="03000509000000000000" pitchFamily="65" charset="-120"/>
                </a:rPr>
                <a:t>機票票根或</a:t>
              </a:r>
              <a:r>
                <a:rPr lang="zh-TW" sz="1600" kern="1200" dirty="0" smtClean="0">
                  <a:solidFill>
                    <a:srgbClr val="7030A0"/>
                  </a:solidFill>
                  <a:latin typeface="標楷體" panose="03000509000000000000" pitchFamily="65" charset="-120"/>
                  <a:ea typeface="標楷體" panose="03000509000000000000" pitchFamily="65" charset="-120"/>
                </a:rPr>
                <a:t>電子機票</a:t>
              </a:r>
              <a:r>
                <a:rPr lang="zh-TW" sz="1600" kern="1200" dirty="0" smtClean="0">
                  <a:latin typeface="標楷體" panose="03000509000000000000" pitchFamily="65" charset="-120"/>
                  <a:ea typeface="標楷體" panose="03000509000000000000" pitchFamily="65" charset="-120"/>
                </a:rPr>
                <a:t>。</a:t>
              </a:r>
              <a:endParaRPr lang="zh-TW" sz="1600" kern="1200" dirty="0">
                <a:latin typeface="標楷體" panose="03000509000000000000" pitchFamily="65" charset="-120"/>
                <a:ea typeface="標楷體" panose="03000509000000000000" pitchFamily="65" charset="-120"/>
              </a:endParaRPr>
            </a:p>
            <a:p>
              <a:pPr marL="171450" lvl="1" indent="-171450" algn="l" defTabSz="711200" rtl="0">
                <a:lnSpc>
                  <a:spcPct val="90000"/>
                </a:lnSpc>
                <a:spcBef>
                  <a:spcPct val="0"/>
                </a:spcBef>
                <a:spcAft>
                  <a:spcPct val="15000"/>
                </a:spcAft>
                <a:buChar char="••"/>
              </a:pPr>
              <a:r>
                <a:rPr lang="zh-TW" sz="1600" kern="1200" dirty="0" smtClean="0">
                  <a:latin typeface="標楷體" panose="03000509000000000000" pitchFamily="65" charset="-120"/>
                  <a:ea typeface="標楷體" panose="03000509000000000000" pitchFamily="65" charset="-120"/>
                </a:rPr>
                <a:t>國際線航空機票購票證明單或</a:t>
              </a:r>
              <a:r>
                <a:rPr lang="zh-TW" sz="1600" kern="1200" dirty="0" smtClean="0">
                  <a:solidFill>
                    <a:srgbClr val="7030A0"/>
                  </a:solidFill>
                  <a:latin typeface="標楷體" panose="03000509000000000000" pitchFamily="65" charset="-120"/>
                  <a:ea typeface="標楷體" panose="03000509000000000000" pitchFamily="65" charset="-120"/>
                </a:rPr>
                <a:t>旅行業代收轉付收據</a:t>
              </a:r>
              <a:r>
                <a:rPr lang="zh-TW" sz="1600" u="sng" kern="1200" dirty="0" smtClean="0">
                  <a:latin typeface="標楷體" panose="03000509000000000000" pitchFamily="65" charset="-120"/>
                  <a:ea typeface="標楷體" panose="03000509000000000000" pitchFamily="65" charset="-120"/>
                </a:rPr>
                <a:t>或</a:t>
              </a:r>
              <a:r>
                <a:rPr lang="zh-TW" sz="1600" u="sng" kern="1200" dirty="0" smtClean="0">
                  <a:solidFill>
                    <a:srgbClr val="00B050"/>
                  </a:solidFill>
                  <a:latin typeface="標楷體" panose="03000509000000000000" pitchFamily="65" charset="-120"/>
                  <a:ea typeface="標楷體" panose="03000509000000000000" pitchFamily="65" charset="-120"/>
                </a:rPr>
                <a:t>其他足資證明支付票款之文件</a:t>
              </a:r>
              <a:r>
                <a:rPr lang="zh-TW" sz="1600" kern="1200" dirty="0" smtClean="0">
                  <a:latin typeface="標楷體" panose="03000509000000000000" pitchFamily="65" charset="-120"/>
                  <a:ea typeface="標楷體" panose="03000509000000000000" pitchFamily="65" charset="-120"/>
                </a:rPr>
                <a:t>。</a:t>
              </a:r>
              <a:endParaRPr lang="zh-TW" sz="1600" kern="1200" dirty="0">
                <a:latin typeface="標楷體" panose="03000509000000000000" pitchFamily="65" charset="-120"/>
                <a:ea typeface="標楷體" panose="03000509000000000000" pitchFamily="65" charset="-120"/>
              </a:endParaRPr>
            </a:p>
            <a:p>
              <a:pPr marL="171450" lvl="1" indent="-171450" algn="l" defTabSz="711200" rtl="0">
                <a:lnSpc>
                  <a:spcPct val="90000"/>
                </a:lnSpc>
                <a:spcBef>
                  <a:spcPct val="0"/>
                </a:spcBef>
                <a:spcAft>
                  <a:spcPct val="15000"/>
                </a:spcAft>
                <a:buChar char="••"/>
              </a:pPr>
              <a:r>
                <a:rPr lang="zh-TW" sz="1600" kern="1200" dirty="0" smtClean="0">
                  <a:latin typeface="標楷體" panose="03000509000000000000" pitchFamily="65" charset="-120"/>
                  <a:ea typeface="標楷體" panose="03000509000000000000" pitchFamily="65" charset="-120"/>
                </a:rPr>
                <a:t>登機證存根</a:t>
              </a:r>
              <a:r>
                <a:rPr lang="zh-TW" sz="1600" u="sng" kern="1200" dirty="0" smtClean="0">
                  <a:latin typeface="標楷體" panose="03000509000000000000" pitchFamily="65" charset="-120"/>
                  <a:ea typeface="標楷體" panose="03000509000000000000" pitchFamily="65" charset="-120"/>
                </a:rPr>
                <a:t>或</a:t>
              </a:r>
              <a:r>
                <a:rPr lang="zh-TW" sz="1600" u="sng" kern="1200" dirty="0" smtClean="0">
                  <a:solidFill>
                    <a:srgbClr val="7030A0"/>
                  </a:solidFill>
                  <a:latin typeface="標楷體" panose="03000509000000000000" pitchFamily="65" charset="-120"/>
                  <a:ea typeface="標楷體" panose="03000509000000000000" pitchFamily="65" charset="-120"/>
                </a:rPr>
                <a:t>足資證明出國事實之護照影本</a:t>
              </a:r>
              <a:r>
                <a:rPr lang="zh-TW" sz="1600" u="sng" kern="1200" dirty="0" smtClean="0">
                  <a:latin typeface="標楷體" panose="03000509000000000000" pitchFamily="65" charset="-120"/>
                  <a:ea typeface="標楷體" panose="03000509000000000000" pitchFamily="65" charset="-120"/>
                </a:rPr>
                <a:t>或</a:t>
              </a:r>
              <a:r>
                <a:rPr lang="zh-TW" sz="1600" u="sng" kern="1200" dirty="0" smtClean="0">
                  <a:solidFill>
                    <a:srgbClr val="008000"/>
                  </a:solidFill>
                  <a:latin typeface="標楷體" panose="03000509000000000000" pitchFamily="65" charset="-120"/>
                  <a:ea typeface="標楷體" panose="03000509000000000000" pitchFamily="65" charset="-120"/>
                </a:rPr>
                <a:t>航空公司所開立之搭機證明</a:t>
              </a:r>
              <a:r>
                <a:rPr lang="zh-TW" sz="1600" kern="1200" dirty="0" smtClean="0">
                  <a:solidFill>
                    <a:srgbClr val="008000"/>
                  </a:solidFill>
                  <a:latin typeface="標楷體" panose="03000509000000000000" pitchFamily="65" charset="-120"/>
                  <a:ea typeface="標楷體" panose="03000509000000000000" pitchFamily="65" charset="-120"/>
                </a:rPr>
                <a:t>。</a:t>
              </a:r>
              <a:endParaRPr lang="zh-TW" sz="1600" kern="1200" dirty="0">
                <a:solidFill>
                  <a:srgbClr val="008000"/>
                </a:solidFill>
                <a:latin typeface="標楷體" panose="03000509000000000000" pitchFamily="65" charset="-120"/>
                <a:ea typeface="標楷體" panose="03000509000000000000" pitchFamily="65" charset="-120"/>
              </a:endParaRPr>
            </a:p>
          </p:txBody>
        </p:sp>
        <p:sp>
          <p:nvSpPr>
            <p:cNvPr id="14" name="手繪多邊形 13"/>
            <p:cNvSpPr/>
            <p:nvPr/>
          </p:nvSpPr>
          <p:spPr>
            <a:xfrm>
              <a:off x="1863461" y="3328663"/>
              <a:ext cx="2619730" cy="1309665"/>
            </a:xfrm>
            <a:custGeom>
              <a:avLst/>
              <a:gdLst>
                <a:gd name="connsiteX0" fmla="*/ 0 w 2619730"/>
                <a:gd name="connsiteY0" fmla="*/ 0 h 1309665"/>
                <a:gd name="connsiteX1" fmla="*/ 2619730 w 2619730"/>
                <a:gd name="connsiteY1" fmla="*/ 0 h 1309665"/>
                <a:gd name="connsiteX2" fmla="*/ 2619730 w 2619730"/>
                <a:gd name="connsiteY2" fmla="*/ 1309665 h 1309665"/>
                <a:gd name="connsiteX3" fmla="*/ 0 w 2619730"/>
                <a:gd name="connsiteY3" fmla="*/ 1309665 h 1309665"/>
                <a:gd name="connsiteX4" fmla="*/ 0 w 2619730"/>
                <a:gd name="connsiteY4" fmla="*/ 0 h 130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730" h="1309665">
                  <a:moveTo>
                    <a:pt x="0" y="0"/>
                  </a:moveTo>
                  <a:lnTo>
                    <a:pt x="2619730" y="0"/>
                  </a:lnTo>
                  <a:lnTo>
                    <a:pt x="2619730" y="1309665"/>
                  </a:lnTo>
                  <a:lnTo>
                    <a:pt x="0" y="130966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5400" tIns="25400" rIns="25400" bIns="25400" numCol="1" spcCol="1270" anchor="ctr" anchorCtr="0">
              <a:noAutofit/>
            </a:bodyPr>
            <a:lstStyle>
              <a:defPPr>
                <a:defRPr lang="en-US"/>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lvl="0" algn="ctr" defTabSz="1778000" rtl="0">
                <a:lnSpc>
                  <a:spcPct val="90000"/>
                </a:lnSpc>
                <a:spcBef>
                  <a:spcPct val="0"/>
                </a:spcBef>
                <a:spcAft>
                  <a:spcPct val="35000"/>
                </a:spcAft>
              </a:pPr>
              <a:r>
                <a:rPr kumimoji="1" lang="zh-TW" sz="4000" b="1" kern="1200" dirty="0" smtClean="0">
                  <a:latin typeface="標楷體" panose="03000509000000000000" pitchFamily="65" charset="-120"/>
                  <a:ea typeface="標楷體" panose="03000509000000000000" pitchFamily="65" charset="-120"/>
                </a:rPr>
                <a:t>交通費機票</a:t>
              </a:r>
              <a:endParaRPr lang="zh-TW" sz="4000" kern="12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2504153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49529"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國外差旅費報支應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3" y="205651"/>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內容版面配置區 3"/>
          <p:cNvGraphicFramePr>
            <a:graphicFrameLocks noGrp="1"/>
          </p:cNvGraphicFramePr>
          <p:nvPr>
            <p:extLst>
              <p:ext uri="{D42A27DB-BD31-4B8C-83A1-F6EECF244321}">
                <p14:modId xmlns:p14="http://schemas.microsoft.com/office/powerpoint/2010/main" val="2863207241"/>
              </p:ext>
            </p:extLst>
          </p:nvPr>
        </p:nvGraphicFramePr>
        <p:xfrm>
          <a:off x="596411" y="1607790"/>
          <a:ext cx="7990305" cy="4845545"/>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5"/>
          <p:cNvGrpSpPr>
            <a:grpSpLocks/>
          </p:cNvGrpSpPr>
          <p:nvPr/>
        </p:nvGrpSpPr>
        <p:grpSpPr bwMode="auto">
          <a:xfrm>
            <a:off x="2555776" y="980728"/>
            <a:ext cx="4320480" cy="627062"/>
            <a:chOff x="158" y="3748"/>
            <a:chExt cx="2404" cy="395"/>
          </a:xfrm>
        </p:grpSpPr>
        <p:sp>
          <p:nvSpPr>
            <p:cNvPr id="31"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32"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smtClean="0">
                  <a:solidFill>
                    <a:srgbClr val="000099"/>
                  </a:solidFill>
                </a:rPr>
                <a:t>生活費</a:t>
              </a:r>
              <a:endParaRPr kumimoji="1" lang="zh-TW" altLang="en-US" sz="3200" dirty="0">
                <a:solidFill>
                  <a:srgbClr val="000099"/>
                </a:solidFill>
              </a:endParaRPr>
            </a:p>
          </p:txBody>
        </p:sp>
      </p:grpSp>
    </p:spTree>
    <p:extLst>
      <p:ext uri="{BB962C8B-B14F-4D97-AF65-F5344CB8AC3E}">
        <p14:creationId xmlns:p14="http://schemas.microsoft.com/office/powerpoint/2010/main" val="421455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49529"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國外差旅費報支應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79141" y="235279"/>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5"/>
          <p:cNvGrpSpPr>
            <a:grpSpLocks/>
          </p:cNvGrpSpPr>
          <p:nvPr/>
        </p:nvGrpSpPr>
        <p:grpSpPr bwMode="auto">
          <a:xfrm>
            <a:off x="2555776" y="980728"/>
            <a:ext cx="4320480" cy="627062"/>
            <a:chOff x="158" y="3748"/>
            <a:chExt cx="2404" cy="395"/>
          </a:xfrm>
        </p:grpSpPr>
        <p:sp>
          <p:nvSpPr>
            <p:cNvPr id="31"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32"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smtClean="0">
                  <a:solidFill>
                    <a:srgbClr val="000099"/>
                  </a:solidFill>
                </a:rPr>
                <a:t>辦公費</a:t>
              </a:r>
              <a:endParaRPr kumimoji="1" lang="zh-TW" altLang="en-US" sz="3200" dirty="0">
                <a:solidFill>
                  <a:srgbClr val="000099"/>
                </a:solidFill>
              </a:endParaRPr>
            </a:p>
          </p:txBody>
        </p:sp>
      </p:grpSp>
      <p:sp>
        <p:nvSpPr>
          <p:cNvPr id="3" name="手繪多邊形 2"/>
          <p:cNvSpPr/>
          <p:nvPr/>
        </p:nvSpPr>
        <p:spPr>
          <a:xfrm>
            <a:off x="755576" y="2006462"/>
            <a:ext cx="7931224" cy="846474"/>
          </a:xfrm>
          <a:custGeom>
            <a:avLst/>
            <a:gdLst>
              <a:gd name="connsiteX0" fmla="*/ 0 w 7931224"/>
              <a:gd name="connsiteY0" fmla="*/ 191124 h 1146724"/>
              <a:gd name="connsiteX1" fmla="*/ 191124 w 7931224"/>
              <a:gd name="connsiteY1" fmla="*/ 0 h 1146724"/>
              <a:gd name="connsiteX2" fmla="*/ 7740100 w 7931224"/>
              <a:gd name="connsiteY2" fmla="*/ 0 h 1146724"/>
              <a:gd name="connsiteX3" fmla="*/ 7931224 w 7931224"/>
              <a:gd name="connsiteY3" fmla="*/ 191124 h 1146724"/>
              <a:gd name="connsiteX4" fmla="*/ 7931224 w 7931224"/>
              <a:gd name="connsiteY4" fmla="*/ 955600 h 1146724"/>
              <a:gd name="connsiteX5" fmla="*/ 7740100 w 7931224"/>
              <a:gd name="connsiteY5" fmla="*/ 1146724 h 1146724"/>
              <a:gd name="connsiteX6" fmla="*/ 191124 w 7931224"/>
              <a:gd name="connsiteY6" fmla="*/ 1146724 h 1146724"/>
              <a:gd name="connsiteX7" fmla="*/ 0 w 7931224"/>
              <a:gd name="connsiteY7" fmla="*/ 955600 h 1146724"/>
              <a:gd name="connsiteX8" fmla="*/ 0 w 7931224"/>
              <a:gd name="connsiteY8" fmla="*/ 191124 h 11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1224" h="1146724">
                <a:moveTo>
                  <a:pt x="0" y="191124"/>
                </a:moveTo>
                <a:cubicBezTo>
                  <a:pt x="0" y="85569"/>
                  <a:pt x="85569" y="0"/>
                  <a:pt x="191124" y="0"/>
                </a:cubicBezTo>
                <a:lnTo>
                  <a:pt x="7740100" y="0"/>
                </a:lnTo>
                <a:cubicBezTo>
                  <a:pt x="7845655" y="0"/>
                  <a:pt x="7931224" y="85569"/>
                  <a:pt x="7931224" y="191124"/>
                </a:cubicBezTo>
                <a:lnTo>
                  <a:pt x="7931224" y="955600"/>
                </a:lnTo>
                <a:cubicBezTo>
                  <a:pt x="7931224" y="1061155"/>
                  <a:pt x="7845655" y="1146724"/>
                  <a:pt x="7740100" y="1146724"/>
                </a:cubicBezTo>
                <a:lnTo>
                  <a:pt x="191124" y="1146724"/>
                </a:lnTo>
                <a:cubicBezTo>
                  <a:pt x="85569" y="1146724"/>
                  <a:pt x="0" y="1061155"/>
                  <a:pt x="0" y="955600"/>
                </a:cubicBezTo>
                <a:lnTo>
                  <a:pt x="0" y="191124"/>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32178" tIns="132178" rIns="132178" bIns="132178" numCol="1" spcCol="1270" anchor="ctr" anchorCtr="0">
            <a:noAutofit/>
          </a:bodyPr>
          <a:lstStyle/>
          <a:p>
            <a:pPr lvl="0" algn="l" defTabSz="889000" rtl="0">
              <a:lnSpc>
                <a:spcPct val="90000"/>
              </a:lnSpc>
              <a:spcBef>
                <a:spcPct val="0"/>
              </a:spcBef>
              <a:spcAft>
                <a:spcPct val="35000"/>
              </a:spcAft>
            </a:pPr>
            <a:r>
              <a:rPr lang="zh-TW" altLang="en-US" sz="2000" u="sng" kern="1200" dirty="0" smtClean="0">
                <a:solidFill>
                  <a:srgbClr val="FF0000"/>
                </a:solidFill>
                <a:latin typeface="標楷體" panose="03000509000000000000" pitchFamily="65" charset="-120"/>
                <a:ea typeface="標楷體" panose="03000509000000000000" pitchFamily="65" charset="-120"/>
              </a:rPr>
              <a:t>手續費</a:t>
            </a:r>
            <a:r>
              <a:rPr lang="zh-TW" altLang="en-US" sz="2000" u="sng" kern="1200" dirty="0" smtClean="0">
                <a:latin typeface="標楷體" panose="03000509000000000000" pitchFamily="65" charset="-120"/>
                <a:ea typeface="標楷體" panose="03000509000000000000" pitchFamily="65" charset="-120"/>
              </a:rPr>
              <a:t>：</a:t>
            </a:r>
            <a:r>
              <a:rPr lang="zh-TW" altLang="en-US" sz="2000" kern="1200" dirty="0" smtClean="0">
                <a:latin typeface="標楷體" panose="03000509000000000000" pitchFamily="65" charset="-120"/>
                <a:ea typeface="標楷體" panose="03000509000000000000" pitchFamily="65" charset="-120"/>
              </a:rPr>
              <a:t>護照費、簽證費、黃皮書費、預防針費、結匯手續費及機場服務費，均應</a:t>
            </a:r>
            <a:r>
              <a:rPr lang="zh-TW" altLang="en-US" sz="2000" kern="1200" dirty="0" smtClean="0">
                <a:solidFill>
                  <a:srgbClr val="FF0000"/>
                </a:solidFill>
                <a:latin typeface="標楷體" panose="03000509000000000000" pitchFamily="65" charset="-120"/>
                <a:ea typeface="標楷體" panose="03000509000000000000" pitchFamily="65" charset="-120"/>
              </a:rPr>
              <a:t>檢附原始單據或旅行業代收轉付收據覈實報支。</a:t>
            </a:r>
            <a:endParaRPr lang="zh-TW" altLang="en-US" sz="2000" kern="1200" dirty="0">
              <a:solidFill>
                <a:srgbClr val="FF0000"/>
              </a:solidFill>
              <a:latin typeface="標楷體" panose="03000509000000000000" pitchFamily="65" charset="-120"/>
              <a:ea typeface="標楷體" panose="03000509000000000000" pitchFamily="65" charset="-120"/>
            </a:endParaRPr>
          </a:p>
        </p:txBody>
      </p:sp>
      <p:sp>
        <p:nvSpPr>
          <p:cNvPr id="4" name="手繪多邊形 3"/>
          <p:cNvSpPr/>
          <p:nvPr/>
        </p:nvSpPr>
        <p:spPr>
          <a:xfrm>
            <a:off x="771576" y="2852936"/>
            <a:ext cx="7931224" cy="1440159"/>
          </a:xfrm>
          <a:custGeom>
            <a:avLst/>
            <a:gdLst>
              <a:gd name="connsiteX0" fmla="*/ 0 w 7931224"/>
              <a:gd name="connsiteY0" fmla="*/ 248198 h 1489159"/>
              <a:gd name="connsiteX1" fmla="*/ 248198 w 7931224"/>
              <a:gd name="connsiteY1" fmla="*/ 0 h 1489159"/>
              <a:gd name="connsiteX2" fmla="*/ 7683026 w 7931224"/>
              <a:gd name="connsiteY2" fmla="*/ 0 h 1489159"/>
              <a:gd name="connsiteX3" fmla="*/ 7931224 w 7931224"/>
              <a:gd name="connsiteY3" fmla="*/ 248198 h 1489159"/>
              <a:gd name="connsiteX4" fmla="*/ 7931224 w 7931224"/>
              <a:gd name="connsiteY4" fmla="*/ 1240961 h 1489159"/>
              <a:gd name="connsiteX5" fmla="*/ 7683026 w 7931224"/>
              <a:gd name="connsiteY5" fmla="*/ 1489159 h 1489159"/>
              <a:gd name="connsiteX6" fmla="*/ 248198 w 7931224"/>
              <a:gd name="connsiteY6" fmla="*/ 1489159 h 1489159"/>
              <a:gd name="connsiteX7" fmla="*/ 0 w 7931224"/>
              <a:gd name="connsiteY7" fmla="*/ 1240961 h 1489159"/>
              <a:gd name="connsiteX8" fmla="*/ 0 w 7931224"/>
              <a:gd name="connsiteY8" fmla="*/ 248198 h 148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1224" h="1489159">
                <a:moveTo>
                  <a:pt x="0" y="248198"/>
                </a:moveTo>
                <a:cubicBezTo>
                  <a:pt x="0" y="111122"/>
                  <a:pt x="111122" y="0"/>
                  <a:pt x="248198" y="0"/>
                </a:cubicBezTo>
                <a:lnTo>
                  <a:pt x="7683026" y="0"/>
                </a:lnTo>
                <a:cubicBezTo>
                  <a:pt x="7820102" y="0"/>
                  <a:pt x="7931224" y="111122"/>
                  <a:pt x="7931224" y="248198"/>
                </a:cubicBezTo>
                <a:lnTo>
                  <a:pt x="7931224" y="1240961"/>
                </a:lnTo>
                <a:cubicBezTo>
                  <a:pt x="7931224" y="1378037"/>
                  <a:pt x="7820102" y="1489159"/>
                  <a:pt x="7683026" y="1489159"/>
                </a:cubicBezTo>
                <a:lnTo>
                  <a:pt x="248198" y="1489159"/>
                </a:lnTo>
                <a:cubicBezTo>
                  <a:pt x="111122" y="1489159"/>
                  <a:pt x="0" y="1378037"/>
                  <a:pt x="0" y="1240961"/>
                </a:cubicBezTo>
                <a:lnTo>
                  <a:pt x="0" y="248198"/>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41275" tIns="141275" rIns="141275" bIns="141275" numCol="1" spcCol="1270" anchor="ctr" anchorCtr="0">
            <a:noAutofit/>
          </a:bodyPr>
          <a:lstStyle/>
          <a:p>
            <a:pPr lvl="0" algn="l" defTabSz="800100" rtl="0">
              <a:lnSpc>
                <a:spcPct val="90000"/>
              </a:lnSpc>
              <a:spcBef>
                <a:spcPct val="0"/>
              </a:spcBef>
              <a:spcAft>
                <a:spcPct val="35000"/>
              </a:spcAft>
            </a:pPr>
            <a:r>
              <a:rPr lang="zh-TW" sz="1800" b="0" u="sng" kern="1200" dirty="0" smtClean="0">
                <a:solidFill>
                  <a:srgbClr val="FF0000"/>
                </a:solidFill>
                <a:latin typeface="標楷體" panose="03000509000000000000" pitchFamily="65" charset="-120"/>
                <a:ea typeface="標楷體" panose="03000509000000000000" pitchFamily="65" charset="-120"/>
              </a:rPr>
              <a:t>保險</a:t>
            </a:r>
            <a:r>
              <a:rPr lang="zh-TW" altLang="en-US" sz="1800" b="0" u="sng" kern="1200" dirty="0" smtClean="0">
                <a:solidFill>
                  <a:srgbClr val="FF0000"/>
                </a:solidFill>
                <a:latin typeface="標楷體" panose="03000509000000000000" pitchFamily="65" charset="-120"/>
                <a:ea typeface="標楷體" panose="03000509000000000000" pitchFamily="65" charset="-120"/>
              </a:rPr>
              <a:t>費</a:t>
            </a:r>
            <a:r>
              <a:rPr lang="zh-TW" sz="1800" b="0" u="sng" kern="1200" dirty="0" smtClean="0">
                <a:latin typeface="標楷體" panose="03000509000000000000" pitchFamily="65" charset="-120"/>
                <a:ea typeface="標楷體" panose="03000509000000000000" pitchFamily="65" charset="-120"/>
              </a:rPr>
              <a:t>：</a:t>
            </a:r>
            <a:r>
              <a:rPr lang="zh-TW" sz="1800" b="0" kern="1200" dirty="0" smtClean="0">
                <a:latin typeface="標楷體" panose="03000509000000000000" pitchFamily="65" charset="-120"/>
                <a:ea typeface="標楷體" panose="03000509000000000000" pitchFamily="65" charset="-120"/>
              </a:rPr>
              <a:t>出國人員應向</a:t>
            </a:r>
            <a:r>
              <a:rPr lang="zh-TW" altLang="en-US" sz="1800" b="0" kern="1200" dirty="0" smtClean="0">
                <a:solidFill>
                  <a:srgbClr val="FF0000"/>
                </a:solidFill>
                <a:latin typeface="標楷體" panose="03000509000000000000" pitchFamily="65" charset="-120"/>
                <a:ea typeface="標楷體" panose="03000509000000000000" pitchFamily="65" charset="-120"/>
              </a:rPr>
              <a:t>華南產物保險</a:t>
            </a:r>
            <a:r>
              <a:rPr lang="zh-TW" sz="1800" b="0" kern="1200" dirty="0" smtClean="0">
                <a:solidFill>
                  <a:srgbClr val="C00000"/>
                </a:solidFill>
                <a:latin typeface="標楷體" panose="03000509000000000000" pitchFamily="65" charset="-120"/>
                <a:ea typeface="標楷體" panose="03000509000000000000" pitchFamily="65" charset="-120"/>
              </a:rPr>
              <a:t>股份有限公司</a:t>
            </a:r>
            <a:r>
              <a:rPr lang="zh-TW" sz="1800" b="0" kern="1200" dirty="0" smtClean="0">
                <a:latin typeface="標楷體" panose="03000509000000000000" pitchFamily="65" charset="-120"/>
                <a:ea typeface="標楷體" panose="03000509000000000000" pitchFamily="65" charset="-120"/>
              </a:rPr>
              <a:t>投保綜合保險新台幣</a:t>
            </a:r>
            <a:r>
              <a:rPr lang="en-US" sz="1800" b="0" kern="1200" dirty="0" smtClean="0">
                <a:solidFill>
                  <a:srgbClr val="FF0000"/>
                </a:solidFill>
                <a:latin typeface="標楷體" panose="03000509000000000000" pitchFamily="65" charset="-120"/>
                <a:ea typeface="標楷體" panose="03000509000000000000" pitchFamily="65" charset="-120"/>
              </a:rPr>
              <a:t>400</a:t>
            </a:r>
            <a:r>
              <a:rPr lang="zh-TW" sz="1800" b="0" kern="1200" dirty="0" smtClean="0">
                <a:solidFill>
                  <a:srgbClr val="FF0000"/>
                </a:solidFill>
                <a:latin typeface="標楷體" panose="03000509000000000000" pitchFamily="65" charset="-120"/>
                <a:ea typeface="標楷體" panose="03000509000000000000" pitchFamily="65" charset="-120"/>
              </a:rPr>
              <a:t>萬元</a:t>
            </a:r>
            <a:r>
              <a:rPr lang="zh-TW" sz="1800" b="0" kern="1200" dirty="0" smtClean="0">
                <a:latin typeface="標楷體" panose="03000509000000000000" pitchFamily="65" charset="-120"/>
                <a:ea typeface="標楷體" panose="03000509000000000000" pitchFamily="65" charset="-120"/>
              </a:rPr>
              <a:t>，保險項目包括意外死亡、意外殘廢、意外傷害醫療、航空旅行、疾病住院醫療及兵災保險（中東地區、薩爾瓦多及瓜地馬拉兩國，或其他有戰爭危險需要加保兵災保險之地區）等</a:t>
            </a:r>
            <a:r>
              <a:rPr lang="en-US" sz="1800" b="0" kern="1200" dirty="0" smtClean="0">
                <a:latin typeface="標楷體" panose="03000509000000000000" pitchFamily="65" charset="-120"/>
                <a:ea typeface="標楷體" panose="03000509000000000000" pitchFamily="65" charset="-120"/>
              </a:rPr>
              <a:t>6</a:t>
            </a:r>
            <a:r>
              <a:rPr lang="zh-TW" sz="1800" b="0" kern="1200" dirty="0" smtClean="0">
                <a:latin typeface="標楷體" panose="03000509000000000000" pitchFamily="65" charset="-120"/>
                <a:ea typeface="標楷體" panose="03000509000000000000" pitchFamily="65" charset="-120"/>
              </a:rPr>
              <a:t>項。 </a:t>
            </a:r>
            <a:r>
              <a:rPr lang="zh-TW" altLang="en-US" sz="1800" b="0" kern="1200" dirty="0" smtClean="0">
                <a:solidFill>
                  <a:srgbClr val="FF0000"/>
                </a:solidFill>
                <a:latin typeface="標楷體" panose="03000509000000000000" pitchFamily="65" charset="-120"/>
                <a:ea typeface="標楷體" panose="03000509000000000000" pitchFamily="65" charset="-120"/>
              </a:rPr>
              <a:t>在保險額度相同及保險費用較低之前提下，可另洽提供條件較為優厚之保險公司</a:t>
            </a:r>
            <a:r>
              <a:rPr lang="zh-TW" altLang="en-US" sz="1800" b="0" kern="1200" dirty="0" smtClean="0">
                <a:latin typeface="標楷體" panose="03000509000000000000" pitchFamily="65" charset="-120"/>
                <a:ea typeface="標楷體" panose="03000509000000000000" pitchFamily="65" charset="-120"/>
              </a:rPr>
              <a:t>。</a:t>
            </a:r>
            <a:endParaRPr lang="zh-TW" sz="1800" b="0" kern="1200" dirty="0">
              <a:latin typeface="標楷體" panose="03000509000000000000" pitchFamily="65" charset="-120"/>
              <a:ea typeface="標楷體" panose="03000509000000000000" pitchFamily="65" charset="-120"/>
            </a:endParaRPr>
          </a:p>
        </p:txBody>
      </p:sp>
      <p:sp>
        <p:nvSpPr>
          <p:cNvPr id="6" name="手繪多邊形 5"/>
          <p:cNvSpPr/>
          <p:nvPr/>
        </p:nvSpPr>
        <p:spPr>
          <a:xfrm>
            <a:off x="771576" y="4293095"/>
            <a:ext cx="7931224" cy="1008112"/>
          </a:xfrm>
          <a:custGeom>
            <a:avLst/>
            <a:gdLst>
              <a:gd name="connsiteX0" fmla="*/ 0 w 7931224"/>
              <a:gd name="connsiteY0" fmla="*/ 189366 h 1136175"/>
              <a:gd name="connsiteX1" fmla="*/ 189366 w 7931224"/>
              <a:gd name="connsiteY1" fmla="*/ 0 h 1136175"/>
              <a:gd name="connsiteX2" fmla="*/ 7741858 w 7931224"/>
              <a:gd name="connsiteY2" fmla="*/ 0 h 1136175"/>
              <a:gd name="connsiteX3" fmla="*/ 7931224 w 7931224"/>
              <a:gd name="connsiteY3" fmla="*/ 189366 h 1136175"/>
              <a:gd name="connsiteX4" fmla="*/ 7931224 w 7931224"/>
              <a:gd name="connsiteY4" fmla="*/ 946809 h 1136175"/>
              <a:gd name="connsiteX5" fmla="*/ 7741858 w 7931224"/>
              <a:gd name="connsiteY5" fmla="*/ 1136175 h 1136175"/>
              <a:gd name="connsiteX6" fmla="*/ 189366 w 7931224"/>
              <a:gd name="connsiteY6" fmla="*/ 1136175 h 1136175"/>
              <a:gd name="connsiteX7" fmla="*/ 0 w 7931224"/>
              <a:gd name="connsiteY7" fmla="*/ 946809 h 1136175"/>
              <a:gd name="connsiteX8" fmla="*/ 0 w 7931224"/>
              <a:gd name="connsiteY8" fmla="*/ 189366 h 113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1224" h="1136175">
                <a:moveTo>
                  <a:pt x="0" y="189366"/>
                </a:moveTo>
                <a:cubicBezTo>
                  <a:pt x="0" y="84782"/>
                  <a:pt x="84782" y="0"/>
                  <a:pt x="189366" y="0"/>
                </a:cubicBezTo>
                <a:lnTo>
                  <a:pt x="7741858" y="0"/>
                </a:lnTo>
                <a:cubicBezTo>
                  <a:pt x="7846442" y="0"/>
                  <a:pt x="7931224" y="84782"/>
                  <a:pt x="7931224" y="189366"/>
                </a:cubicBezTo>
                <a:lnTo>
                  <a:pt x="7931224" y="946809"/>
                </a:lnTo>
                <a:cubicBezTo>
                  <a:pt x="7931224" y="1051393"/>
                  <a:pt x="7846442" y="1136175"/>
                  <a:pt x="7741858" y="1136175"/>
                </a:cubicBezTo>
                <a:lnTo>
                  <a:pt x="189366" y="1136175"/>
                </a:lnTo>
                <a:cubicBezTo>
                  <a:pt x="84782" y="1136175"/>
                  <a:pt x="0" y="1051393"/>
                  <a:pt x="0" y="946809"/>
                </a:cubicBezTo>
                <a:lnTo>
                  <a:pt x="0" y="189366"/>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16423" tIns="116423" rIns="116423" bIns="116423" numCol="1" spcCol="1270" anchor="ctr" anchorCtr="0">
            <a:noAutofit/>
          </a:bodyPr>
          <a:lstStyle/>
          <a:p>
            <a:pPr lvl="0" algn="l" defTabSz="711200" rtl="0">
              <a:lnSpc>
                <a:spcPct val="90000"/>
              </a:lnSpc>
              <a:spcBef>
                <a:spcPct val="0"/>
              </a:spcBef>
              <a:spcAft>
                <a:spcPct val="35000"/>
              </a:spcAft>
            </a:pPr>
            <a:r>
              <a:rPr lang="zh-TW" altLang="en-US" sz="1600" u="sng" kern="1200" dirty="0" smtClean="0">
                <a:solidFill>
                  <a:srgbClr val="FF0000"/>
                </a:solidFill>
                <a:latin typeface="標楷體" panose="03000509000000000000" pitchFamily="65" charset="-120"/>
                <a:ea typeface="標楷體" panose="03000509000000000000" pitchFamily="65" charset="-120"/>
              </a:rPr>
              <a:t>行政費</a:t>
            </a:r>
            <a:r>
              <a:rPr lang="zh-TW" altLang="en-US" sz="1600" u="sng"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包括在國外執行公務所必要之資料、</a:t>
            </a:r>
            <a:r>
              <a:rPr lang="zh-TW" altLang="en-US" sz="1600" kern="1200" dirty="0" smtClean="0">
                <a:solidFill>
                  <a:srgbClr val="FF0000"/>
                </a:solidFill>
                <a:latin typeface="標楷體" panose="03000509000000000000" pitchFamily="65" charset="-120"/>
                <a:ea typeface="標楷體" panose="03000509000000000000" pitchFamily="65" charset="-120"/>
              </a:rPr>
              <a:t>報名、</a:t>
            </a:r>
            <a:r>
              <a:rPr lang="zh-TW" altLang="en-US" sz="1600" u="sng" kern="1200" dirty="0" smtClean="0">
                <a:solidFill>
                  <a:srgbClr val="FF0000"/>
                </a:solidFill>
                <a:latin typeface="標楷體" panose="03000509000000000000" pitchFamily="65" charset="-120"/>
                <a:ea typeface="標楷體" panose="03000509000000000000" pitchFamily="65" charset="-120"/>
              </a:rPr>
              <a:t>註冊</a:t>
            </a:r>
            <a:r>
              <a:rPr lang="zh-TW" altLang="en-US" sz="1600" u="sng" kern="1200" dirty="0" smtClean="0">
                <a:latin typeface="標楷體" panose="03000509000000000000" pitchFamily="65" charset="-120"/>
                <a:ea typeface="標楷體" panose="03000509000000000000" pitchFamily="65" charset="-120"/>
              </a:rPr>
              <a:t>、</a:t>
            </a:r>
            <a:r>
              <a:rPr lang="zh-TW" altLang="en-US" sz="1600" kern="1200" dirty="0" smtClean="0">
                <a:latin typeface="標楷體" panose="03000509000000000000" pitchFamily="65" charset="-120"/>
                <a:ea typeface="標楷體" panose="03000509000000000000" pitchFamily="65" charset="-120"/>
              </a:rPr>
              <a:t>郵電、翻譯及運費等費用。出差人員應於出國前，</a:t>
            </a:r>
            <a:r>
              <a:rPr lang="zh-TW" altLang="en-US" sz="1600" kern="1200" dirty="0" smtClean="0">
                <a:solidFill>
                  <a:srgbClr val="FF0000"/>
                </a:solidFill>
                <a:latin typeface="標楷體" panose="03000509000000000000" pitchFamily="65" charset="-120"/>
                <a:ea typeface="標楷體" panose="03000509000000000000" pitchFamily="65" charset="-120"/>
              </a:rPr>
              <a:t>將預計支用之行政費，簽報該機關首長核准後</a:t>
            </a:r>
            <a:r>
              <a:rPr lang="zh-TW" altLang="en-US" sz="1600" kern="1200" dirty="0" smtClean="0">
                <a:latin typeface="標楷體" panose="03000509000000000000" pitchFamily="65" charset="-120"/>
                <a:ea typeface="標楷體" panose="03000509000000000000" pitchFamily="65" charset="-120"/>
              </a:rPr>
              <a:t>，據以檢附原始單據或旅行業代收轉付收據報支。但在國外期間因應業務臨時需要，致</a:t>
            </a:r>
            <a:r>
              <a:rPr lang="zh-TW" altLang="en-US" sz="1600" kern="1200" dirty="0" smtClean="0">
                <a:solidFill>
                  <a:srgbClr val="FF0000"/>
                </a:solidFill>
                <a:latin typeface="標楷體" panose="03000509000000000000" pitchFamily="65" charset="-120"/>
                <a:ea typeface="標楷體" panose="03000509000000000000" pitchFamily="65" charset="-120"/>
              </a:rPr>
              <a:t>超出原核定</a:t>
            </a:r>
            <a:r>
              <a:rPr lang="zh-TW" altLang="en-US" sz="1600" u="sng" kern="1200" dirty="0" smtClean="0">
                <a:solidFill>
                  <a:srgbClr val="FF0000"/>
                </a:solidFill>
                <a:latin typeface="標楷體" panose="03000509000000000000" pitchFamily="65" charset="-120"/>
                <a:ea typeface="標楷體" panose="03000509000000000000" pitchFamily="65" charset="-120"/>
              </a:rPr>
              <a:t>項目或</a:t>
            </a:r>
            <a:r>
              <a:rPr lang="zh-TW" altLang="en-US" sz="1600" kern="1200" dirty="0" smtClean="0">
                <a:solidFill>
                  <a:srgbClr val="FF0000"/>
                </a:solidFill>
                <a:latin typeface="標楷體" panose="03000509000000000000" pitchFamily="65" charset="-120"/>
                <a:ea typeface="標楷體" panose="03000509000000000000" pitchFamily="65" charset="-120"/>
              </a:rPr>
              <a:t>費用</a:t>
            </a:r>
            <a:r>
              <a:rPr lang="zh-TW" altLang="en-US" sz="1600" kern="1200" dirty="0" smtClean="0">
                <a:latin typeface="標楷體" panose="03000509000000000000" pitchFamily="65" charset="-120"/>
                <a:ea typeface="標楷體" panose="03000509000000000000" pitchFamily="65" charset="-120"/>
              </a:rPr>
              <a:t>者，經</a:t>
            </a:r>
            <a:r>
              <a:rPr lang="zh-TW" altLang="en-US" sz="1600" u="sng" kern="1200" dirty="0" smtClean="0">
                <a:solidFill>
                  <a:srgbClr val="FF0000"/>
                </a:solidFill>
                <a:latin typeface="標楷體" panose="03000509000000000000" pitchFamily="65" charset="-120"/>
                <a:ea typeface="標楷體" panose="03000509000000000000" pitchFamily="65" charset="-120"/>
              </a:rPr>
              <a:t>敘明理由，簽報機關首長</a:t>
            </a:r>
            <a:r>
              <a:rPr lang="zh-TW" altLang="en-US" sz="1600" kern="1200" dirty="0" smtClean="0">
                <a:latin typeface="標楷體" panose="03000509000000000000" pitchFamily="65" charset="-120"/>
                <a:ea typeface="標楷體" panose="03000509000000000000" pitchFamily="65" charset="-120"/>
              </a:rPr>
              <a:t>核准後，得併同報支。</a:t>
            </a:r>
            <a:endParaRPr lang="zh-TW" altLang="en-US" sz="1600" kern="1200" dirty="0">
              <a:latin typeface="標楷體" panose="03000509000000000000" pitchFamily="65" charset="-120"/>
              <a:ea typeface="標楷體" panose="03000509000000000000" pitchFamily="65" charset="-120"/>
            </a:endParaRPr>
          </a:p>
        </p:txBody>
      </p:sp>
      <p:sp>
        <p:nvSpPr>
          <p:cNvPr id="13" name="手繪多邊形 12"/>
          <p:cNvSpPr/>
          <p:nvPr/>
        </p:nvSpPr>
        <p:spPr>
          <a:xfrm>
            <a:off x="741189" y="5316488"/>
            <a:ext cx="7931224" cy="704800"/>
          </a:xfrm>
          <a:custGeom>
            <a:avLst/>
            <a:gdLst>
              <a:gd name="connsiteX0" fmla="*/ 0 w 7931224"/>
              <a:gd name="connsiteY0" fmla="*/ 189366 h 1136175"/>
              <a:gd name="connsiteX1" fmla="*/ 189366 w 7931224"/>
              <a:gd name="connsiteY1" fmla="*/ 0 h 1136175"/>
              <a:gd name="connsiteX2" fmla="*/ 7741858 w 7931224"/>
              <a:gd name="connsiteY2" fmla="*/ 0 h 1136175"/>
              <a:gd name="connsiteX3" fmla="*/ 7931224 w 7931224"/>
              <a:gd name="connsiteY3" fmla="*/ 189366 h 1136175"/>
              <a:gd name="connsiteX4" fmla="*/ 7931224 w 7931224"/>
              <a:gd name="connsiteY4" fmla="*/ 946809 h 1136175"/>
              <a:gd name="connsiteX5" fmla="*/ 7741858 w 7931224"/>
              <a:gd name="connsiteY5" fmla="*/ 1136175 h 1136175"/>
              <a:gd name="connsiteX6" fmla="*/ 189366 w 7931224"/>
              <a:gd name="connsiteY6" fmla="*/ 1136175 h 1136175"/>
              <a:gd name="connsiteX7" fmla="*/ 0 w 7931224"/>
              <a:gd name="connsiteY7" fmla="*/ 946809 h 1136175"/>
              <a:gd name="connsiteX8" fmla="*/ 0 w 7931224"/>
              <a:gd name="connsiteY8" fmla="*/ 189366 h 113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1224" h="1136175">
                <a:moveTo>
                  <a:pt x="0" y="189366"/>
                </a:moveTo>
                <a:cubicBezTo>
                  <a:pt x="0" y="84782"/>
                  <a:pt x="84782" y="0"/>
                  <a:pt x="189366" y="0"/>
                </a:cubicBezTo>
                <a:lnTo>
                  <a:pt x="7741858" y="0"/>
                </a:lnTo>
                <a:cubicBezTo>
                  <a:pt x="7846442" y="0"/>
                  <a:pt x="7931224" y="84782"/>
                  <a:pt x="7931224" y="189366"/>
                </a:cubicBezTo>
                <a:lnTo>
                  <a:pt x="7931224" y="946809"/>
                </a:lnTo>
                <a:cubicBezTo>
                  <a:pt x="7931224" y="1051393"/>
                  <a:pt x="7846442" y="1136175"/>
                  <a:pt x="7741858" y="1136175"/>
                </a:cubicBezTo>
                <a:lnTo>
                  <a:pt x="189366" y="1136175"/>
                </a:lnTo>
                <a:cubicBezTo>
                  <a:pt x="84782" y="1136175"/>
                  <a:pt x="0" y="1051393"/>
                  <a:pt x="0" y="946809"/>
                </a:cubicBezTo>
                <a:lnTo>
                  <a:pt x="0" y="189366"/>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16423" tIns="116423" rIns="116423" bIns="116423" numCol="1" spcCol="1270" anchor="ctr" anchorCtr="0">
            <a:noAutofit/>
          </a:bodyPr>
          <a:lstStyle/>
          <a:p>
            <a:pPr marL="342900" indent="-342900" defTabSz="711200">
              <a:lnSpc>
                <a:spcPct val="90000"/>
              </a:lnSpc>
              <a:spcAft>
                <a:spcPct val="35000"/>
              </a:spcAft>
              <a:buBlip>
                <a:blip r:embed="rId4"/>
              </a:buBlip>
            </a:pPr>
            <a:r>
              <a:rPr lang="zh-TW" altLang="en-US" sz="1600" dirty="0">
                <a:latin typeface="標楷體" panose="03000509000000000000" pitchFamily="65" charset="-120"/>
                <a:ea typeface="標楷體" panose="03000509000000000000" pitchFamily="65" charset="-120"/>
              </a:rPr>
              <a:t>有關出差人辦理護照或簽證所需照片之費用，倘確屬因公出申辦護照或簽證所額外衍生之必要支出，得與護照費或簽證費併同報支。</a:t>
            </a:r>
            <a:endParaRPr lang="en-US" altLang="zh-TW"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634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nvSpPr>
        <p:spPr bwMode="gray">
          <a:xfrm>
            <a:off x="827585" y="332656"/>
            <a:ext cx="7632848" cy="792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r>
              <a:rPr lang="zh-TW" altLang="en-US" dirty="0" smtClean="0">
                <a:ea typeface="標楷體" pitchFamily="65" charset="-120"/>
              </a:rPr>
              <a:t>經費核銷付款應注意事項</a:t>
            </a:r>
            <a:r>
              <a:rPr lang="en-US" altLang="zh-TW" dirty="0" smtClean="0">
                <a:ea typeface="標楷體" pitchFamily="65" charset="-120"/>
              </a:rPr>
              <a:t>(1/3)</a:t>
            </a:r>
          </a:p>
        </p:txBody>
      </p:sp>
      <p:grpSp>
        <p:nvGrpSpPr>
          <p:cNvPr id="16" name="Group 5"/>
          <p:cNvGrpSpPr>
            <a:grpSpLocks/>
          </p:cNvGrpSpPr>
          <p:nvPr/>
        </p:nvGrpSpPr>
        <p:grpSpPr bwMode="auto">
          <a:xfrm>
            <a:off x="1907705" y="1117317"/>
            <a:ext cx="5616624" cy="720725"/>
            <a:chOff x="158" y="3748"/>
            <a:chExt cx="2404" cy="395"/>
          </a:xfrm>
        </p:grpSpPr>
        <p:sp>
          <p:nvSpPr>
            <p:cNvPr id="17"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spcBef>
                  <a:spcPct val="0"/>
                </a:spcBef>
                <a:buClrTx/>
                <a:buFontTx/>
                <a:buNone/>
              </a:pPr>
              <a:endParaRPr lang="zh-TW" altLang="en-US" sz="1800">
                <a:latin typeface="Times New Roman" pitchFamily="18" charset="0"/>
              </a:endParaRPr>
            </a:p>
          </p:txBody>
        </p:sp>
        <p:sp>
          <p:nvSpPr>
            <p:cNvPr id="18"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a:spcBef>
                  <a:spcPct val="0"/>
                </a:spcBef>
                <a:buClrTx/>
                <a:buFontTx/>
                <a:buNone/>
              </a:pPr>
              <a:r>
                <a:rPr lang="zh-TW" altLang="en-US">
                  <a:solidFill>
                    <a:srgbClr val="FFCCFF"/>
                  </a:solidFill>
                  <a:latin typeface="Times New Roman" pitchFamily="18" charset="0"/>
                </a:rPr>
                <a:t>原始憑證送出付款前再檢視事項</a:t>
              </a:r>
            </a:p>
          </p:txBody>
        </p:sp>
      </p:grpSp>
      <p:sp>
        <p:nvSpPr>
          <p:cNvPr id="19" name="Rectangle 3"/>
          <p:cNvSpPr>
            <a:spLocks noGrp="1" noChangeArrowheads="1"/>
          </p:cNvSpPr>
          <p:nvPr/>
        </p:nvSpPr>
        <p:spPr bwMode="gray">
          <a:xfrm>
            <a:off x="683568" y="1988840"/>
            <a:ext cx="8059144"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9pPr>
          </a:lstStyle>
          <a:p>
            <a:pPr>
              <a:spcBef>
                <a:spcPts val="400"/>
              </a:spcBef>
              <a:spcAft>
                <a:spcPts val="800"/>
              </a:spcAft>
              <a:buBlip>
                <a:blip r:embed="rId4"/>
              </a:buBlip>
            </a:pPr>
            <a:r>
              <a:rPr lang="zh-TW" altLang="en-US" dirty="0" smtClean="0">
                <a:latin typeface="標楷體" pitchFamily="65" charset="-120"/>
                <a:ea typeface="標楷體" pitchFamily="65" charset="-120"/>
              </a:rPr>
              <a:t>請先行檢視黏貼憑單等是否各</a:t>
            </a:r>
            <a:r>
              <a:rPr lang="zh-TW" altLang="en-US" dirty="0" smtClean="0">
                <a:solidFill>
                  <a:srgbClr val="FF3300"/>
                </a:solidFill>
                <a:latin typeface="標楷體" pitchFamily="65" charset="-120"/>
                <a:ea typeface="標楷體" pitchFamily="65" charset="-120"/>
              </a:rPr>
              <a:t>相關單位均已蓋章</a:t>
            </a:r>
          </a:p>
          <a:p>
            <a:pPr>
              <a:spcBef>
                <a:spcPts val="400"/>
              </a:spcBef>
              <a:spcAft>
                <a:spcPts val="800"/>
              </a:spcAft>
              <a:buBlip>
                <a:blip r:embed="rId4"/>
              </a:buBlip>
            </a:pPr>
            <a:r>
              <a:rPr lang="zh-TW" altLang="en-US" dirty="0">
                <a:latin typeface="標楷體" pitchFamily="65" charset="-120"/>
                <a:ea typeface="標楷體" pitchFamily="65" charset="-120"/>
              </a:rPr>
              <a:t>發票、收據、票根等憑證應整齊黏牢於</a:t>
            </a:r>
            <a:r>
              <a:rPr lang="zh-TW" altLang="en-US" dirty="0">
                <a:latin typeface="標楷體" pitchFamily="65" charset="-120"/>
                <a:ea typeface="標楷體" pitchFamily="65" charset="-120"/>
                <a:hlinkClick r:id="rId5" action="ppaction://hlinkfile"/>
              </a:rPr>
              <a:t>憑證用紙</a:t>
            </a:r>
            <a:r>
              <a:rPr lang="zh-TW" altLang="en-US" dirty="0">
                <a:latin typeface="標楷體" pitchFamily="65" charset="-120"/>
                <a:ea typeface="標楷體" pitchFamily="65" charset="-120"/>
              </a:rPr>
              <a:t>上，為防止脫落，</a:t>
            </a:r>
            <a:r>
              <a:rPr lang="zh-TW" altLang="en-US" dirty="0" smtClean="0">
                <a:solidFill>
                  <a:srgbClr val="FF3300"/>
                </a:solidFill>
                <a:latin typeface="標楷體" pitchFamily="65" charset="-120"/>
                <a:ea typeface="標楷體" pitchFamily="65" charset="-120"/>
              </a:rPr>
              <a:t>請勿使用</a:t>
            </a:r>
            <a:r>
              <a:rPr lang="zh-TW" altLang="en-US" dirty="0">
                <a:solidFill>
                  <a:srgbClr val="FF3300"/>
                </a:solidFill>
                <a:latin typeface="標楷體" pitchFamily="65" charset="-120"/>
                <a:ea typeface="標楷體" pitchFamily="65" charset="-120"/>
              </a:rPr>
              <a:t>訂書機</a:t>
            </a:r>
            <a:r>
              <a:rPr lang="zh-TW" altLang="en-US" dirty="0" smtClean="0">
                <a:solidFill>
                  <a:srgbClr val="FF3300"/>
                </a:solidFill>
                <a:latin typeface="標楷體" pitchFamily="65" charset="-120"/>
                <a:ea typeface="標楷體" pitchFamily="65" charset="-120"/>
              </a:rPr>
              <a:t>裝訂及口紅膠黏貼</a:t>
            </a:r>
            <a:endParaRPr lang="en-US" altLang="zh-TW" dirty="0" smtClean="0">
              <a:latin typeface="標楷體" pitchFamily="65" charset="-120"/>
              <a:ea typeface="標楷體" pitchFamily="65" charset="-120"/>
            </a:endParaRPr>
          </a:p>
          <a:p>
            <a:pPr>
              <a:spcBef>
                <a:spcPts val="400"/>
              </a:spcBef>
              <a:spcAft>
                <a:spcPts val="800"/>
              </a:spcAft>
              <a:buBlip>
                <a:blip r:embed="rId4"/>
              </a:buBlip>
            </a:pPr>
            <a:r>
              <a:rPr lang="zh-TW" altLang="en-US" dirty="0" smtClean="0">
                <a:latin typeface="標楷體" pitchFamily="65" charset="-120"/>
                <a:ea typeface="標楷體" pitchFamily="65" charset="-120"/>
              </a:rPr>
              <a:t>辦理付款時，</a:t>
            </a:r>
            <a:r>
              <a:rPr lang="zh-TW" altLang="en-US" dirty="0" smtClean="0">
                <a:solidFill>
                  <a:srgbClr val="FF3300"/>
                </a:solidFill>
                <a:latin typeface="標楷體" pitchFamily="65" charset="-120"/>
                <a:ea typeface="標楷體" pitchFamily="65" charset="-120"/>
              </a:rPr>
              <a:t>勿將經費核銷時所附之原簽正本或影本等相關資料抽走</a:t>
            </a:r>
            <a:r>
              <a:rPr lang="zh-TW" altLang="en-US" dirty="0" smtClean="0">
                <a:latin typeface="標楷體" pitchFamily="65" charset="-120"/>
                <a:ea typeface="標楷體" pitchFamily="65" charset="-120"/>
              </a:rPr>
              <a:t>，應併同各項支出之收據或發票等送會計組據以編製傳票並保管備查</a:t>
            </a:r>
          </a:p>
          <a:p>
            <a:pPr>
              <a:spcBef>
                <a:spcPts val="400"/>
              </a:spcBef>
              <a:spcAft>
                <a:spcPts val="800"/>
              </a:spcAft>
              <a:buBlip>
                <a:blip r:embed="rId4"/>
              </a:buBlip>
            </a:pPr>
            <a:r>
              <a:rPr lang="zh-TW" altLang="en-US" dirty="0" smtClean="0">
                <a:latin typeface="標楷體" pitchFamily="65" charset="-120"/>
                <a:ea typeface="標楷體" pitchFamily="65" charset="-120"/>
              </a:rPr>
              <a:t>一百萬以上之工程或財物採購案，應加附</a:t>
            </a:r>
            <a:r>
              <a:rPr lang="zh-TW" altLang="en-US" dirty="0" smtClean="0">
                <a:solidFill>
                  <a:srgbClr val="FF3300"/>
                </a:solidFill>
                <a:latin typeface="標楷體" pitchFamily="65" charset="-120"/>
                <a:ea typeface="標楷體" pitchFamily="65" charset="-120"/>
              </a:rPr>
              <a:t>工程</a:t>
            </a:r>
            <a:r>
              <a:rPr lang="en-US" altLang="zh-TW" dirty="0" smtClean="0">
                <a:solidFill>
                  <a:srgbClr val="FF3300"/>
                </a:solidFill>
                <a:latin typeface="標楷體" pitchFamily="65" charset="-120"/>
                <a:ea typeface="標楷體" pitchFamily="65" charset="-120"/>
              </a:rPr>
              <a:t>(</a:t>
            </a:r>
            <a:r>
              <a:rPr lang="zh-TW" altLang="en-US" dirty="0" smtClean="0">
                <a:solidFill>
                  <a:srgbClr val="FF3300"/>
                </a:solidFill>
                <a:latin typeface="標楷體" pitchFamily="65" charset="-120"/>
                <a:ea typeface="標楷體" pitchFamily="65" charset="-120"/>
              </a:rPr>
              <a:t>財物</a:t>
            </a:r>
            <a:r>
              <a:rPr lang="en-US" altLang="zh-TW" dirty="0" smtClean="0">
                <a:solidFill>
                  <a:srgbClr val="FF3300"/>
                </a:solidFill>
                <a:latin typeface="標楷體" pitchFamily="65" charset="-120"/>
                <a:ea typeface="標楷體" pitchFamily="65" charset="-120"/>
              </a:rPr>
              <a:t>)</a:t>
            </a:r>
            <a:r>
              <a:rPr lang="zh-TW" altLang="en-US" dirty="0" smtClean="0">
                <a:solidFill>
                  <a:srgbClr val="FF3300"/>
                </a:solidFill>
                <a:latin typeface="標楷體" pitchFamily="65" charset="-120"/>
                <a:ea typeface="標楷體" pitchFamily="65" charset="-120"/>
              </a:rPr>
              <a:t>驗收證明書</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科研採購除外</a:t>
            </a:r>
            <a:r>
              <a:rPr lang="en-US" altLang="zh-TW"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p:txBody>
      </p:sp>
    </p:spTree>
    <p:extLst>
      <p:ext uri="{BB962C8B-B14F-4D97-AF65-F5344CB8AC3E}">
        <p14:creationId xmlns:p14="http://schemas.microsoft.com/office/powerpoint/2010/main" val="2447056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nvSpPr>
        <p:spPr bwMode="gray">
          <a:xfrm>
            <a:off x="827585" y="332656"/>
            <a:ext cx="7632848" cy="792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r>
              <a:rPr lang="zh-TW" altLang="en-US" dirty="0" smtClean="0">
                <a:ea typeface="標楷體" pitchFamily="65" charset="-120"/>
              </a:rPr>
              <a:t>經費核銷付款應注意事項</a:t>
            </a:r>
            <a:r>
              <a:rPr lang="en-US" altLang="zh-TW" dirty="0" smtClean="0">
                <a:ea typeface="標楷體" pitchFamily="65" charset="-120"/>
              </a:rPr>
              <a:t>(2/3)</a:t>
            </a:r>
          </a:p>
        </p:txBody>
      </p:sp>
      <p:grpSp>
        <p:nvGrpSpPr>
          <p:cNvPr id="16" name="Group 5"/>
          <p:cNvGrpSpPr>
            <a:grpSpLocks/>
          </p:cNvGrpSpPr>
          <p:nvPr/>
        </p:nvGrpSpPr>
        <p:grpSpPr bwMode="auto">
          <a:xfrm>
            <a:off x="1907705" y="1117317"/>
            <a:ext cx="5616624" cy="720725"/>
            <a:chOff x="158" y="3748"/>
            <a:chExt cx="2404" cy="395"/>
          </a:xfrm>
        </p:grpSpPr>
        <p:sp>
          <p:nvSpPr>
            <p:cNvPr id="17"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spcBef>
                  <a:spcPct val="0"/>
                </a:spcBef>
                <a:buClrTx/>
                <a:buFontTx/>
                <a:buNone/>
              </a:pPr>
              <a:endParaRPr lang="zh-TW" altLang="en-US" sz="1800">
                <a:latin typeface="Times New Roman" pitchFamily="18" charset="0"/>
              </a:endParaRPr>
            </a:p>
          </p:txBody>
        </p:sp>
        <p:sp>
          <p:nvSpPr>
            <p:cNvPr id="18"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a:spcBef>
                  <a:spcPct val="0"/>
                </a:spcBef>
                <a:buClrTx/>
                <a:buFontTx/>
                <a:buNone/>
              </a:pPr>
              <a:r>
                <a:rPr lang="zh-TW" altLang="en-US" dirty="0">
                  <a:solidFill>
                    <a:srgbClr val="FFCCFF"/>
                  </a:solidFill>
                  <a:latin typeface="Times New Roman" pitchFamily="18" charset="0"/>
                </a:rPr>
                <a:t>原始憑證送出付款前再檢視事項</a:t>
              </a:r>
            </a:p>
          </p:txBody>
        </p:sp>
      </p:grpSp>
      <p:sp>
        <p:nvSpPr>
          <p:cNvPr id="12" name="Rectangle 2"/>
          <p:cNvSpPr>
            <a:spLocks noGrp="1" noChangeArrowheads="1"/>
          </p:cNvSpPr>
          <p:nvPr/>
        </p:nvSpPr>
        <p:spPr bwMode="gray">
          <a:xfrm>
            <a:off x="755576" y="1796075"/>
            <a:ext cx="7992888" cy="483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9pPr>
          </a:lstStyle>
          <a:p>
            <a:pPr>
              <a:buBlip>
                <a:blip r:embed="rId4"/>
              </a:buBlip>
            </a:pPr>
            <a:r>
              <a:rPr lang="zh-TW" altLang="en-US" sz="3200" dirty="0" smtClean="0">
                <a:ea typeface="標楷體" pitchFamily="65" charset="-120"/>
              </a:rPr>
              <a:t>請購系統輸入之</a:t>
            </a:r>
            <a:r>
              <a:rPr lang="zh-TW" altLang="en-US" sz="3200" dirty="0" smtClean="0">
                <a:solidFill>
                  <a:srgbClr val="CC3300"/>
                </a:solidFill>
                <a:latin typeface="標楷體" pitchFamily="65" charset="-120"/>
                <a:ea typeface="標楷體" pitchFamily="65" charset="-120"/>
              </a:rPr>
              <a:t>用途說明、計畫編號、經費用途、金額、受款人</a:t>
            </a:r>
            <a:r>
              <a:rPr lang="zh-TW" altLang="en-US" sz="3200" dirty="0" smtClean="0">
                <a:ea typeface="標楷體" pitchFamily="65" charset="-120"/>
              </a:rPr>
              <a:t>、</a:t>
            </a:r>
            <a:r>
              <a:rPr lang="en-US" altLang="zh-TW" sz="3200" dirty="0" smtClean="0">
                <a:latin typeface="標楷體" pitchFamily="65" charset="-120"/>
                <a:ea typeface="標楷體" pitchFamily="65" charset="-120"/>
              </a:rPr>
              <a:t>…</a:t>
            </a:r>
            <a:r>
              <a:rPr lang="zh-TW" altLang="en-US" sz="3200" dirty="0" smtClean="0">
                <a:ea typeface="標楷體" pitchFamily="65" charset="-120"/>
              </a:rPr>
              <a:t>等資料應明確、清晰</a:t>
            </a:r>
            <a:endParaRPr lang="zh-TW" altLang="en-US" sz="3200" dirty="0" smtClean="0">
              <a:latin typeface="標楷體" pitchFamily="65" charset="-120"/>
              <a:ea typeface="標楷體" pitchFamily="65" charset="-120"/>
            </a:endParaRPr>
          </a:p>
          <a:p>
            <a:pPr algn="just">
              <a:spcBef>
                <a:spcPct val="30000"/>
              </a:spcBef>
              <a:buBlip>
                <a:blip r:embed="rId4"/>
              </a:buBlip>
            </a:pPr>
            <a:r>
              <a:rPr lang="zh-TW" altLang="en-US" sz="3200" dirty="0" smtClean="0">
                <a:latin typeface="標楷體" pitchFamily="65" charset="-120"/>
                <a:ea typeface="標楷體" pitchFamily="65" charset="-120"/>
              </a:rPr>
              <a:t>受款人應力求正確，</a:t>
            </a:r>
            <a:r>
              <a:rPr lang="zh-TW" altLang="en-US" sz="3200" dirty="0" smtClean="0">
                <a:solidFill>
                  <a:srgbClr val="CC3300"/>
                </a:solidFill>
                <a:latin typeface="標楷體" pitchFamily="65" charset="-120"/>
                <a:ea typeface="標楷體" pitchFamily="65" charset="-120"/>
              </a:rPr>
              <a:t>初次付款或帳戶變更者建議提供其銀行帳號資料隨附於憑證</a:t>
            </a:r>
            <a:r>
              <a:rPr lang="zh-TW" altLang="en-US" sz="3200" dirty="0" smtClean="0">
                <a:latin typeface="標楷體" pitchFamily="65" charset="-120"/>
                <a:ea typeface="標楷體" pitchFamily="65" charset="-120"/>
              </a:rPr>
              <a:t>，俾出納組建檔及匯款</a:t>
            </a:r>
          </a:p>
          <a:p>
            <a:pPr algn="just">
              <a:spcBef>
                <a:spcPct val="30000"/>
              </a:spcBef>
              <a:buBlip>
                <a:blip r:embed="rId4"/>
              </a:buBlip>
            </a:pPr>
            <a:r>
              <a:rPr lang="zh-TW" altLang="en-US" sz="3200" dirty="0" smtClean="0">
                <a:latin typeface="標楷體" pitchFamily="65" charset="-120"/>
                <a:ea typeface="標楷體" pitchFamily="65" charset="-120"/>
              </a:rPr>
              <a:t>受款人應為</a:t>
            </a:r>
            <a:r>
              <a:rPr lang="zh-TW" altLang="en-US" sz="3200" dirty="0" smtClean="0">
                <a:solidFill>
                  <a:srgbClr val="CC3300"/>
                </a:solidFill>
                <a:latin typeface="標楷體" pitchFamily="65" charset="-120"/>
                <a:ea typeface="標楷體" pitchFamily="65" charset="-120"/>
              </a:rPr>
              <a:t>法人（如廠商等）或自然人</a:t>
            </a:r>
            <a:r>
              <a:rPr lang="zh-TW" altLang="en-US" sz="3200" dirty="0" smtClean="0">
                <a:latin typeface="標楷體" pitchFamily="65" charset="-120"/>
                <a:ea typeface="標楷體" pitchFamily="65" charset="-120"/>
              </a:rPr>
              <a:t>，不宜用系學會、實驗室等帳戶名稱</a:t>
            </a:r>
          </a:p>
        </p:txBody>
      </p:sp>
    </p:spTree>
    <p:extLst>
      <p:ext uri="{BB962C8B-B14F-4D97-AF65-F5344CB8AC3E}">
        <p14:creationId xmlns:p14="http://schemas.microsoft.com/office/powerpoint/2010/main" val="3232997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nvSpPr>
        <p:spPr bwMode="gray">
          <a:xfrm>
            <a:off x="827585" y="332656"/>
            <a:ext cx="7632848" cy="5760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r>
              <a:rPr lang="zh-TW" altLang="en-US" dirty="0" smtClean="0">
                <a:ea typeface="標楷體" pitchFamily="65" charset="-120"/>
              </a:rPr>
              <a:t>經費核銷付款應注意事項</a:t>
            </a:r>
            <a:r>
              <a:rPr lang="en-US" altLang="zh-TW" dirty="0" smtClean="0">
                <a:ea typeface="標楷體" pitchFamily="65" charset="-120"/>
              </a:rPr>
              <a:t>(3/3)</a:t>
            </a:r>
          </a:p>
        </p:txBody>
      </p:sp>
      <p:grpSp>
        <p:nvGrpSpPr>
          <p:cNvPr id="16" name="Group 5"/>
          <p:cNvGrpSpPr>
            <a:grpSpLocks/>
          </p:cNvGrpSpPr>
          <p:nvPr/>
        </p:nvGrpSpPr>
        <p:grpSpPr bwMode="auto">
          <a:xfrm>
            <a:off x="1907705" y="908720"/>
            <a:ext cx="5616624" cy="585994"/>
            <a:chOff x="158" y="3748"/>
            <a:chExt cx="2404" cy="395"/>
          </a:xfrm>
        </p:grpSpPr>
        <p:sp>
          <p:nvSpPr>
            <p:cNvPr id="17"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spcBef>
                  <a:spcPct val="0"/>
                </a:spcBef>
                <a:buClrTx/>
                <a:buFontTx/>
                <a:buNone/>
              </a:pPr>
              <a:endParaRPr lang="zh-TW" altLang="en-US" sz="1800">
                <a:latin typeface="Times New Roman" pitchFamily="18" charset="0"/>
              </a:endParaRPr>
            </a:p>
          </p:txBody>
        </p:sp>
        <p:sp>
          <p:nvSpPr>
            <p:cNvPr id="18"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a:spcBef>
                  <a:spcPct val="0"/>
                </a:spcBef>
                <a:buClrTx/>
                <a:buFontTx/>
                <a:buNone/>
              </a:pPr>
              <a:r>
                <a:rPr lang="zh-TW" altLang="en-US" dirty="0">
                  <a:solidFill>
                    <a:srgbClr val="FFCCFF"/>
                  </a:solidFill>
                  <a:latin typeface="Times New Roman" pitchFamily="18" charset="0"/>
                </a:rPr>
                <a:t>原始憑證送出付款前再檢視事項</a:t>
              </a:r>
            </a:p>
          </p:txBody>
        </p:sp>
      </p:grpSp>
      <p:sp>
        <p:nvSpPr>
          <p:cNvPr id="13" name="Rectangle 3"/>
          <p:cNvSpPr>
            <a:spLocks noGrp="1" noChangeArrowheads="1"/>
          </p:cNvSpPr>
          <p:nvPr/>
        </p:nvSpPr>
        <p:spPr bwMode="gray">
          <a:xfrm>
            <a:off x="813525" y="1460593"/>
            <a:ext cx="7931224" cy="50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9pPr>
          </a:lstStyle>
          <a:p>
            <a:pPr>
              <a:spcAft>
                <a:spcPct val="20000"/>
              </a:spcAft>
              <a:buBlip>
                <a:blip r:embed="rId4"/>
              </a:buBlip>
            </a:pPr>
            <a:r>
              <a:rPr lang="zh-TW" altLang="en-US" sz="2600" dirty="0" smtClean="0">
                <a:latin typeface="標楷體" pitchFamily="65" charset="-120"/>
                <a:ea typeface="標楷體" pitchFamily="65" charset="-120"/>
              </a:rPr>
              <a:t>辦理預借款項，應將</a:t>
            </a:r>
            <a:r>
              <a:rPr lang="zh-TW" altLang="en-US" sz="2600" dirty="0" smtClean="0">
                <a:solidFill>
                  <a:srgbClr val="CC3300"/>
                </a:solidFill>
                <a:latin typeface="標楷體" pitchFamily="65" charset="-120"/>
                <a:ea typeface="標楷體" pitchFamily="65" charset="-120"/>
              </a:rPr>
              <a:t>已核准之簽呈正本或於影本上註明「與正本相符」字樣並經單位主管核章</a:t>
            </a:r>
            <a:r>
              <a:rPr lang="zh-TW" altLang="en-US" sz="2600" dirty="0" smtClean="0">
                <a:latin typeface="標楷體" pitchFamily="65" charset="-120"/>
                <a:ea typeface="標楷體" pitchFamily="65" charset="-120"/>
              </a:rPr>
              <a:t>後送會計組開立傳票</a:t>
            </a:r>
          </a:p>
          <a:p>
            <a:pPr>
              <a:spcAft>
                <a:spcPct val="20000"/>
              </a:spcAft>
              <a:buBlip>
                <a:blip r:embed="rId4"/>
              </a:buBlip>
            </a:pPr>
            <a:r>
              <a:rPr lang="zh-TW" altLang="en-US" sz="2600" dirty="0" smtClean="0">
                <a:latin typeface="標楷體" pitchFamily="65" charset="-120"/>
                <a:ea typeface="標楷體" pitchFamily="65" charset="-120"/>
              </a:rPr>
              <a:t>旅費、工讀金或專、兼任助理酬金及其他人事待遇酬勞等，以逕付</a:t>
            </a:r>
            <a:r>
              <a:rPr lang="zh-TW" altLang="en-US" sz="2600" dirty="0" smtClean="0">
                <a:solidFill>
                  <a:srgbClr val="FF3300"/>
                </a:solidFill>
                <a:latin typeface="標楷體" pitchFamily="65" charset="-120"/>
                <a:ea typeface="標楷體" pitchFamily="65" charset="-120"/>
              </a:rPr>
              <a:t>個人帳戶</a:t>
            </a:r>
            <a:r>
              <a:rPr lang="zh-TW" altLang="en-US" sz="2600" dirty="0" smtClean="0">
                <a:latin typeface="標楷體" pitchFamily="65" charset="-120"/>
                <a:ea typeface="標楷體" pitchFamily="65" charset="-120"/>
              </a:rPr>
              <a:t>為原則</a:t>
            </a:r>
          </a:p>
          <a:p>
            <a:pPr>
              <a:spcAft>
                <a:spcPct val="20000"/>
              </a:spcAft>
              <a:buBlip>
                <a:blip r:embed="rId4"/>
              </a:buBlip>
            </a:pPr>
            <a:r>
              <a:rPr lang="zh-TW" altLang="en-US" sz="2600" dirty="0" smtClean="0">
                <a:latin typeface="標楷體" pitchFamily="65" charset="-120"/>
                <a:ea typeface="標楷體" pitchFamily="65" charset="-120"/>
              </a:rPr>
              <a:t>除小額零用金外，應以</a:t>
            </a:r>
            <a:r>
              <a:rPr lang="zh-TW" altLang="en-US" sz="2600" dirty="0" smtClean="0">
                <a:solidFill>
                  <a:srgbClr val="FF3300"/>
                </a:solidFill>
                <a:latin typeface="標楷體" pitchFamily="65" charset="-120"/>
                <a:ea typeface="標楷體" pitchFamily="65" charset="-120"/>
              </a:rPr>
              <a:t>匯款或簽發支票方式直接撥付受款人，不得代領轉發</a:t>
            </a:r>
          </a:p>
          <a:p>
            <a:pPr>
              <a:spcAft>
                <a:spcPct val="20000"/>
              </a:spcAft>
              <a:buBlip>
                <a:blip r:embed="rId4"/>
              </a:buBlip>
            </a:pPr>
            <a:r>
              <a:rPr lang="zh-TW" altLang="en-US" sz="2600" dirty="0" smtClean="0">
                <a:latin typeface="標楷體" pitchFamily="65" charset="-120"/>
                <a:ea typeface="標楷體" pitchFamily="65" charset="-120"/>
              </a:rPr>
              <a:t>超過一萬元之案件因業務需要必須</a:t>
            </a:r>
            <a:r>
              <a:rPr lang="zh-TW" altLang="en-US" sz="2600" dirty="0" smtClean="0">
                <a:solidFill>
                  <a:srgbClr val="FF3300"/>
                </a:solidFill>
                <a:latin typeface="標楷體" pitchFamily="65" charset="-120"/>
                <a:ea typeface="標楷體" pitchFamily="65" charset="-120"/>
              </a:rPr>
              <a:t>代墊</a:t>
            </a:r>
            <a:r>
              <a:rPr lang="zh-TW" altLang="en-US" sz="2600" dirty="0" smtClean="0">
                <a:latin typeface="標楷體" pitchFamily="65" charset="-120"/>
                <a:ea typeface="標楷體" pitchFamily="65" charset="-120"/>
              </a:rPr>
              <a:t>者，應</a:t>
            </a:r>
            <a:r>
              <a:rPr lang="zh-TW" altLang="en-US" sz="2600" dirty="0" smtClean="0">
                <a:solidFill>
                  <a:srgbClr val="FF3300"/>
                </a:solidFill>
                <a:latin typeface="標楷體" pitchFamily="65" charset="-120"/>
                <a:ea typeface="標楷體" pitchFamily="65" charset="-120"/>
              </a:rPr>
              <a:t>事先敘明原因並簽奉校長核准</a:t>
            </a:r>
          </a:p>
          <a:p>
            <a:pPr>
              <a:spcAft>
                <a:spcPct val="20000"/>
              </a:spcAft>
              <a:buBlip>
                <a:blip r:embed="rId4"/>
              </a:buBlip>
            </a:pPr>
            <a:r>
              <a:rPr lang="zh-TW" altLang="en-US" sz="2600" dirty="0" smtClean="0">
                <a:latin typeface="標楷體" pitchFamily="65" charset="-120"/>
                <a:ea typeface="標楷體" pitchFamily="65" charset="-120"/>
              </a:rPr>
              <a:t>受款人 </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或代墊人</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應為該請購案相關人員</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即</a:t>
            </a:r>
            <a:r>
              <a:rPr lang="zh-TW" altLang="en-US" sz="2600" dirty="0" smtClean="0">
                <a:solidFill>
                  <a:srgbClr val="FF3300"/>
                </a:solidFill>
                <a:latin typeface="標楷體" pitchFamily="65" charset="-120"/>
                <a:ea typeface="標楷體" pitchFamily="65" charset="-120"/>
              </a:rPr>
              <a:t>請購人、經手人、驗收或證明人、單位主管</a:t>
            </a:r>
            <a:r>
              <a:rPr lang="en-US" altLang="zh-TW" sz="2600" dirty="0" smtClean="0">
                <a:latin typeface="標楷體" pitchFamily="65" charset="-120"/>
                <a:ea typeface="標楷體" pitchFamily="65" charset="-120"/>
              </a:rPr>
              <a:t>)</a:t>
            </a:r>
          </a:p>
        </p:txBody>
      </p:sp>
    </p:spTree>
    <p:extLst>
      <p:ext uri="{BB962C8B-B14F-4D97-AF65-F5344CB8AC3E}">
        <p14:creationId xmlns:p14="http://schemas.microsoft.com/office/powerpoint/2010/main" val="2659937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3"/>
          <p:cNvGrpSpPr/>
          <p:nvPr/>
        </p:nvGrpSpPr>
        <p:grpSpPr bwMode="auto">
          <a:xfrm>
            <a:off x="1098899" y="509104"/>
            <a:ext cx="7058025" cy="831664"/>
            <a:chOff x="158" y="3892"/>
            <a:chExt cx="2404" cy="395"/>
          </a:xfrm>
        </p:grpSpPr>
        <p:sp>
          <p:nvSpPr>
            <p:cNvPr id="29" name="AutoShape 4"/>
            <p:cNvSpPr>
              <a:spLocks noChangeArrowheads="1"/>
            </p:cNvSpPr>
            <p:nvPr/>
          </p:nvSpPr>
          <p:spPr bwMode="auto">
            <a:xfrm>
              <a:off x="158" y="3892"/>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30" name="AutoShape 5"/>
            <p:cNvSpPr>
              <a:spLocks noChangeArrowheads="1"/>
            </p:cNvSpPr>
            <p:nvPr/>
          </p:nvSpPr>
          <p:spPr bwMode="auto">
            <a:xfrm>
              <a:off x="298" y="3938"/>
              <a:ext cx="2125" cy="349"/>
            </a:xfrm>
            <a:prstGeom prst="roundRect">
              <a:avLst>
                <a:gd name="adj" fmla="val 50000"/>
              </a:avLst>
            </a:prstGeom>
            <a:solidFill>
              <a:srgbClr val="CC99FF"/>
            </a:solidFill>
            <a:ln w="9525">
              <a:solidFill>
                <a:srgbClr val="993366"/>
              </a:solidFill>
              <a:round/>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3200" dirty="0">
                  <a:latin typeface="標楷體" panose="03000509000000000000" pitchFamily="65" charset="-120"/>
                  <a:ea typeface="標楷體" panose="03000509000000000000" pitchFamily="65" charset="-120"/>
                </a:rPr>
                <a:t>科技部專題研究計畫結案期程</a:t>
              </a:r>
            </a:p>
          </p:txBody>
        </p:sp>
      </p:grpSp>
      <p:sp>
        <p:nvSpPr>
          <p:cNvPr id="31" name="Rectangle 6"/>
          <p:cNvSpPr txBox="1">
            <a:spLocks noChangeArrowheads="1"/>
          </p:cNvSpPr>
          <p:nvPr/>
        </p:nvSpPr>
        <p:spPr bwMode="auto">
          <a:xfrm>
            <a:off x="827583" y="1628775"/>
            <a:ext cx="7870329" cy="4695825"/>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711200" indent="-711200">
              <a:lnSpc>
                <a:spcPct val="90000"/>
              </a:lnSpc>
              <a:defRPr/>
            </a:pPr>
            <a:endParaRPr lang="zh-TW" altLang="en-US" sz="2400" kern="0" dirty="0" smtClean="0">
              <a:ea typeface="新細明體" panose="02020500000000000000" charset="-120"/>
            </a:endParaRPr>
          </a:p>
          <a:p>
            <a:pPr>
              <a:lnSpc>
                <a:spcPct val="90000"/>
              </a:lnSpc>
              <a:spcAft>
                <a:spcPct val="20000"/>
              </a:spcAft>
              <a:buBlip>
                <a:blip r:embed="rId4"/>
              </a:buBlip>
              <a:defRPr/>
            </a:pPr>
            <a:r>
              <a:rPr lang="zh-TW" altLang="zh-TW" kern="0" dirty="0" smtClean="0">
                <a:latin typeface="標楷體" panose="03000509000000000000" pitchFamily="65" charset="-120"/>
                <a:ea typeface="標楷體" panose="03000509000000000000" pitchFamily="65" charset="-120"/>
              </a:rPr>
              <a:t>各項請款支出之發票或收據日期以</a:t>
            </a:r>
            <a:r>
              <a:rPr lang="zh-TW" altLang="en-US" kern="0" dirty="0" smtClean="0">
                <a:latin typeface="標楷體" panose="03000509000000000000" pitchFamily="65" charset="-120"/>
                <a:ea typeface="標楷體" panose="03000509000000000000" pitchFamily="65" charset="-120"/>
              </a:rPr>
              <a:t>計畫結案日期前</a:t>
            </a:r>
            <a:r>
              <a:rPr lang="zh-TW" altLang="zh-TW" kern="0" dirty="0" smtClean="0">
                <a:latin typeface="標楷體" panose="03000509000000000000" pitchFamily="65" charset="-120"/>
                <a:ea typeface="標楷體" panose="03000509000000000000" pitchFamily="65" charset="-120"/>
              </a:rPr>
              <a:t>為準。</a:t>
            </a:r>
            <a:endParaRPr lang="en-US" altLang="zh-TW" kern="0" dirty="0" smtClean="0">
              <a:latin typeface="標楷體" panose="03000509000000000000" pitchFamily="65" charset="-120"/>
              <a:ea typeface="標楷體" panose="03000509000000000000" pitchFamily="65" charset="-120"/>
            </a:endParaRPr>
          </a:p>
          <a:p>
            <a:pPr>
              <a:lnSpc>
                <a:spcPct val="90000"/>
              </a:lnSpc>
              <a:spcAft>
                <a:spcPct val="20000"/>
              </a:spcAft>
              <a:buBlip>
                <a:blip r:embed="rId4"/>
              </a:buBlip>
              <a:defRPr/>
            </a:pPr>
            <a:r>
              <a:rPr lang="zh-TW" altLang="en-US" kern="0" dirty="0" smtClean="0">
                <a:latin typeface="標楷體" panose="03000509000000000000" pitchFamily="65" charset="-120"/>
                <a:ea typeface="標楷體" panose="03000509000000000000" pitchFamily="65" charset="-120"/>
              </a:rPr>
              <a:t>機關首長核准後之憑證單據，</a:t>
            </a:r>
            <a:r>
              <a:rPr lang="zh-TW" altLang="en-US" kern="0" dirty="0" smtClean="0">
                <a:solidFill>
                  <a:srgbClr val="C00000"/>
                </a:solidFill>
                <a:latin typeface="標楷體" panose="03000509000000000000" pitchFamily="65" charset="-120"/>
                <a:ea typeface="標楷體" panose="03000509000000000000" pitchFamily="65" charset="-120"/>
              </a:rPr>
              <a:t>請送</a:t>
            </a:r>
            <a:r>
              <a:rPr lang="zh-TW" altLang="en-US" kern="0" dirty="0" smtClean="0">
                <a:solidFill>
                  <a:srgbClr val="CC3300"/>
                </a:solidFill>
                <a:latin typeface="標楷體" panose="03000509000000000000" pitchFamily="65" charset="-120"/>
                <a:ea typeface="標楷體" panose="03000509000000000000" pitchFamily="65" charset="-120"/>
              </a:rPr>
              <a:t>主計室（會計組）編製支出傳票付款</a:t>
            </a:r>
            <a:r>
              <a:rPr lang="zh-TW" altLang="en-US" kern="0" dirty="0" smtClean="0">
                <a:latin typeface="標楷體" panose="03000509000000000000" pitchFamily="65" charset="-120"/>
                <a:ea typeface="標楷體" panose="03000509000000000000" pitchFamily="65" charset="-120"/>
              </a:rPr>
              <a:t>，否則將影響計畫報銷結案</a:t>
            </a:r>
            <a:r>
              <a:rPr lang="zh-TW" altLang="en-US" sz="2000" i="1" kern="0" dirty="0" smtClean="0">
                <a:ea typeface="新細明體" panose="02020500000000000000" charset="-120"/>
              </a:rPr>
              <a:t>。</a:t>
            </a:r>
            <a:endParaRPr lang="zh-TW" altLang="en-US" sz="2400" kern="0" dirty="0" smtClean="0">
              <a:latin typeface="標楷體" panose="03000509000000000000" pitchFamily="65" charset="-120"/>
              <a:ea typeface="標楷體" panose="03000509000000000000" pitchFamily="65" charset="-120"/>
            </a:endParaRPr>
          </a:p>
          <a:p>
            <a:pPr>
              <a:lnSpc>
                <a:spcPct val="90000"/>
              </a:lnSpc>
              <a:spcAft>
                <a:spcPct val="20000"/>
              </a:spcAft>
              <a:buBlip>
                <a:blip r:embed="rId4"/>
              </a:buBlip>
              <a:defRPr/>
            </a:pPr>
            <a:r>
              <a:rPr lang="zh-TW" altLang="en-US" kern="0" dirty="0" smtClean="0">
                <a:latin typeface="標楷體" panose="03000509000000000000" pitchFamily="65" charset="-120"/>
                <a:ea typeface="標楷體" panose="03000509000000000000" pitchFamily="65" charset="-120"/>
              </a:rPr>
              <a:t>請各計畫主持人至請購網核對計畫收支明細表，若有任何問題請儘速洽主計室</a:t>
            </a:r>
            <a:endParaRPr lang="en-US" altLang="zh-TW" kern="0" dirty="0" smtClean="0">
              <a:latin typeface="標楷體" panose="03000509000000000000" pitchFamily="65" charset="-120"/>
              <a:ea typeface="標楷體" panose="03000509000000000000" pitchFamily="65" charset="-120"/>
            </a:endParaRPr>
          </a:p>
          <a:p>
            <a:pPr marL="0" indent="0">
              <a:lnSpc>
                <a:spcPct val="90000"/>
              </a:lnSpc>
              <a:spcAft>
                <a:spcPct val="20000"/>
              </a:spcAft>
              <a:buFont typeface="Wingdings" panose="05000000000000000000" pitchFamily="2" charset="2"/>
              <a:buNone/>
              <a:defRPr/>
            </a:pPr>
            <a:endParaRPr lang="en-US" altLang="zh-TW" kern="0" dirty="0" smtClean="0">
              <a:latin typeface="標楷體" panose="03000509000000000000" pitchFamily="65" charset="-120"/>
              <a:ea typeface="標楷體" panose="03000509000000000000" pitchFamily="65" charset="-120"/>
            </a:endParaRPr>
          </a:p>
          <a:p>
            <a:pPr marL="711200" indent="-711200">
              <a:lnSpc>
                <a:spcPct val="90000"/>
              </a:lnSpc>
              <a:spcAft>
                <a:spcPct val="20000"/>
              </a:spcAft>
              <a:defRPr/>
            </a:pPr>
            <a:endParaRPr lang="zh-TW" altLang="en-US" kern="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57341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gray">
          <a:xfrm>
            <a:off x="827583" y="404664"/>
            <a:ext cx="7921130" cy="6480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3200" dirty="0">
                <a:solidFill>
                  <a:schemeClr val="bg1"/>
                </a:solidFill>
                <a:latin typeface="Arial" panose="020B0604020202020204" pitchFamily="34" charset="0"/>
              </a:rPr>
              <a:t>計畫結案及憑證整理注意事項</a:t>
            </a:r>
            <a:r>
              <a:rPr lang="zh-TW" altLang="en-US" dirty="0">
                <a:solidFill>
                  <a:schemeClr val="bg1"/>
                </a:solidFill>
                <a:latin typeface="Arial" panose="020B0604020202020204" pitchFamily="34" charset="0"/>
                <a:ea typeface="新細明體" panose="02020500000000000000" charset="-120"/>
              </a:rPr>
              <a:t> </a:t>
            </a:r>
          </a:p>
        </p:txBody>
      </p:sp>
      <p:grpSp>
        <p:nvGrpSpPr>
          <p:cNvPr id="12" name="Group 3"/>
          <p:cNvGrpSpPr/>
          <p:nvPr/>
        </p:nvGrpSpPr>
        <p:grpSpPr bwMode="auto">
          <a:xfrm>
            <a:off x="1892128" y="981174"/>
            <a:ext cx="5471567" cy="647601"/>
            <a:chOff x="158" y="3748"/>
            <a:chExt cx="2404" cy="395"/>
          </a:xfrm>
        </p:grpSpPr>
        <p:sp>
          <p:nvSpPr>
            <p:cNvPr id="13"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14" name="AutoShape 5"/>
            <p:cNvSpPr>
              <a:spLocks noChangeArrowheads="1"/>
            </p:cNvSpPr>
            <p:nvPr/>
          </p:nvSpPr>
          <p:spPr bwMode="auto">
            <a:xfrm>
              <a:off x="298" y="3771"/>
              <a:ext cx="2125" cy="349"/>
            </a:xfrm>
            <a:prstGeom prst="roundRect">
              <a:avLst>
                <a:gd name="adj" fmla="val 50000"/>
              </a:avLst>
            </a:prstGeom>
            <a:solidFill>
              <a:srgbClr val="CC99FF"/>
            </a:solidFill>
            <a:ln w="9525">
              <a:solidFill>
                <a:srgbClr val="993366"/>
              </a:solidFill>
              <a:round/>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3200" dirty="0">
                  <a:latin typeface="Times New Roman" panose="02020603050405020304" pitchFamily="18" charset="0"/>
                </a:rPr>
                <a:t>科技部憑證整理程序</a:t>
              </a:r>
              <a:endParaRPr lang="en-US" altLang="zh-TW" sz="3200" dirty="0">
                <a:latin typeface="Times New Roman" panose="02020603050405020304" pitchFamily="18" charset="0"/>
              </a:endParaRPr>
            </a:p>
          </p:txBody>
        </p:sp>
      </p:grpSp>
      <p:grpSp>
        <p:nvGrpSpPr>
          <p:cNvPr id="15" name="群組 14"/>
          <p:cNvGrpSpPr/>
          <p:nvPr/>
        </p:nvGrpSpPr>
        <p:grpSpPr>
          <a:xfrm>
            <a:off x="1541463" y="1700808"/>
            <a:ext cx="6408738" cy="4680943"/>
            <a:chOff x="1541463" y="1737652"/>
            <a:chExt cx="6408738" cy="4644098"/>
          </a:xfrm>
        </p:grpSpPr>
        <p:sp>
          <p:nvSpPr>
            <p:cNvPr id="16" name="Rectangle 7"/>
            <p:cNvSpPr>
              <a:spLocks noChangeArrowheads="1"/>
            </p:cNvSpPr>
            <p:nvPr/>
          </p:nvSpPr>
          <p:spPr bwMode="auto">
            <a:xfrm>
              <a:off x="1541463" y="1737652"/>
              <a:ext cx="6408738" cy="899186"/>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計畫主持人自行至</a:t>
              </a:r>
              <a:r>
                <a:rPr lang="zh-TW" altLang="en-US" sz="1800" u="sng" dirty="0">
                  <a:solidFill>
                    <a:srgbClr val="FF3300"/>
                  </a:solidFill>
                  <a:latin typeface="標楷體" panose="03000509000000000000" pitchFamily="65" charset="-120"/>
                  <a:ea typeface="標楷體" panose="03000509000000000000" pitchFamily="65" charset="-120"/>
                </a:rPr>
                <a:t>科技部網站線上登錄費用明細</a:t>
              </a:r>
              <a:r>
                <a:rPr lang="zh-TW" altLang="en-US" sz="1800" dirty="0">
                  <a:latin typeface="標楷體" panose="03000509000000000000" pitchFamily="65" charset="-120"/>
                  <a:ea typeface="標楷體" panose="03000509000000000000" pitchFamily="65" charset="-120"/>
                </a:rPr>
                <a:t>，並列印</a:t>
              </a:r>
            </a:p>
            <a:p>
              <a:pPr algn="ctr">
                <a:spcBef>
                  <a:spcPct val="0"/>
                </a:spcBef>
                <a:buClrTx/>
                <a:buFontTx/>
                <a:buNone/>
              </a:pPr>
              <a:r>
                <a:rPr lang="zh-TW" altLang="en-US" sz="1800" dirty="0" smtClean="0">
                  <a:latin typeface="標楷體" panose="03000509000000000000" pitchFamily="65" charset="-120"/>
                  <a:ea typeface="標楷體" panose="03000509000000000000" pitchFamily="65" charset="-120"/>
                </a:rPr>
                <a:t>收支明</a:t>
              </a:r>
              <a:r>
                <a:rPr lang="zh-TW" altLang="en-US" sz="1800" dirty="0">
                  <a:latin typeface="標楷體" panose="03000509000000000000" pitchFamily="65" charset="-120"/>
                  <a:ea typeface="標楷體" panose="03000509000000000000" pitchFamily="65" charset="-120"/>
                </a:rPr>
                <a:t>細報告表二份</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一份備文函送國科會結案，一份裝冊</a:t>
              </a:r>
              <a:r>
                <a:rPr lang="en-US" altLang="zh-TW" sz="1800" dirty="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sp>
          <p:nvSpPr>
            <p:cNvPr id="17" name="Rectangle 8"/>
            <p:cNvSpPr>
              <a:spLocks noChangeArrowheads="1"/>
            </p:cNvSpPr>
            <p:nvPr/>
          </p:nvSpPr>
          <p:spPr bwMode="auto">
            <a:xfrm>
              <a:off x="1598613" y="4221163"/>
              <a:ext cx="6337300" cy="2160587"/>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r>
                <a:rPr lang="zh-TW" altLang="en-US" sz="2000" dirty="0">
                  <a:latin typeface="標楷體" panose="03000509000000000000" pitchFamily="65" charset="-120"/>
                  <a:ea typeface="標楷體" panose="03000509000000000000" pitchFamily="65" charset="-120"/>
                </a:rPr>
                <a:t>主計室整理傳票及原始憑證按序編號，並通知計畫主持</a:t>
              </a:r>
            </a:p>
            <a:p>
              <a:pPr>
                <a:spcBef>
                  <a:spcPct val="0"/>
                </a:spcBef>
                <a:buClrTx/>
                <a:buFontTx/>
                <a:buNone/>
              </a:pPr>
              <a:r>
                <a:rPr lang="zh-TW" altLang="en-US" sz="2000" dirty="0">
                  <a:latin typeface="標楷體" panose="03000509000000000000" pitchFamily="65" charset="-120"/>
                  <a:ea typeface="標楷體" panose="03000509000000000000" pitchFamily="65" charset="-120"/>
                </a:rPr>
                <a:t>人送交下列附件供本室裝冊歸檔：</a:t>
              </a:r>
            </a:p>
            <a:p>
              <a:pPr>
                <a:spcBef>
                  <a:spcPct val="0"/>
                </a:spcBef>
                <a:buClrTx/>
                <a:buFontTx/>
                <a:buNone/>
              </a:pPr>
              <a:r>
                <a:rPr lang="en-US" altLang="zh-TW" sz="2000" dirty="0">
                  <a:solidFill>
                    <a:srgbClr val="FF0000"/>
                  </a:solidFill>
                  <a:latin typeface="標楷體" panose="03000509000000000000" pitchFamily="65" charset="-120"/>
                  <a:ea typeface="標楷體" panose="03000509000000000000" pitchFamily="65" charset="-120"/>
                </a:rPr>
                <a:t>1.</a:t>
              </a:r>
              <a:r>
                <a:rPr lang="zh-TW" altLang="en-US" sz="2000" dirty="0">
                  <a:solidFill>
                    <a:srgbClr val="FF0000"/>
                  </a:solidFill>
                  <a:latin typeface="標楷體" panose="03000509000000000000" pitchFamily="65" charset="-120"/>
                  <a:ea typeface="標楷體" panose="03000509000000000000" pitchFamily="65" charset="-120"/>
                </a:rPr>
                <a:t>封面</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加蓋計畫章及主持人章</a:t>
              </a:r>
              <a:r>
                <a:rPr lang="en-US" altLang="zh-TW" sz="2000" dirty="0">
                  <a:solidFill>
                    <a:srgbClr val="FF0000"/>
                  </a:solidFill>
                  <a:latin typeface="標楷體" panose="03000509000000000000" pitchFamily="65" charset="-120"/>
                  <a:ea typeface="標楷體" panose="03000509000000000000" pitchFamily="65" charset="-120"/>
                </a:rPr>
                <a:t>)</a:t>
              </a:r>
            </a:p>
            <a:p>
              <a:pPr>
                <a:spcBef>
                  <a:spcPct val="0"/>
                </a:spcBef>
                <a:buClrTx/>
                <a:buFontTx/>
                <a:buNone/>
              </a:pPr>
              <a:r>
                <a:rPr lang="en-US" altLang="zh-TW" sz="2000" dirty="0">
                  <a:solidFill>
                    <a:srgbClr val="FF0000"/>
                  </a:solidFill>
                  <a:latin typeface="標楷體" panose="03000509000000000000" pitchFamily="65" charset="-120"/>
                  <a:ea typeface="標楷體" panose="03000509000000000000" pitchFamily="65" charset="-120"/>
                </a:rPr>
                <a:t>2.</a:t>
              </a:r>
              <a:r>
                <a:rPr lang="zh-TW" altLang="en-US" sz="2000" dirty="0">
                  <a:solidFill>
                    <a:srgbClr val="FF0000"/>
                  </a:solidFill>
                  <a:latin typeface="標楷體" panose="03000509000000000000" pitchFamily="65" charset="-120"/>
                  <a:ea typeface="標楷體" panose="03000509000000000000" pitchFamily="65" charset="-120"/>
                </a:rPr>
                <a:t>聘任簽案及證明文件</a:t>
              </a:r>
            </a:p>
            <a:p>
              <a:pPr>
                <a:spcBef>
                  <a:spcPct val="0"/>
                </a:spcBef>
                <a:buClrTx/>
                <a:buFontTx/>
                <a:buNone/>
              </a:pPr>
              <a:r>
                <a:rPr lang="en-US" altLang="zh-TW" sz="2000" dirty="0">
                  <a:solidFill>
                    <a:srgbClr val="FF0000"/>
                  </a:solidFill>
                  <a:latin typeface="標楷體" panose="03000509000000000000" pitchFamily="65" charset="-120"/>
                  <a:ea typeface="標楷體" panose="03000509000000000000" pitchFamily="65" charset="-120"/>
                </a:rPr>
                <a:t>3.</a:t>
              </a:r>
              <a:r>
                <a:rPr lang="zh-TW" altLang="en-US" sz="2000" dirty="0">
                  <a:solidFill>
                    <a:srgbClr val="FF0000"/>
                  </a:solidFill>
                  <a:latin typeface="標楷體" panose="03000509000000000000" pitchFamily="65" charset="-120"/>
                  <a:ea typeface="標楷體" panose="03000509000000000000" pitchFamily="65" charset="-120"/>
                </a:rPr>
                <a:t>計畫相關簽呈及公文</a:t>
              </a:r>
            </a:p>
            <a:p>
              <a:pPr>
                <a:spcBef>
                  <a:spcPct val="0"/>
                </a:spcBef>
                <a:buClrTx/>
                <a:buFontTx/>
                <a:buNone/>
              </a:pPr>
              <a:r>
                <a:rPr lang="en-US" altLang="zh-TW" sz="2000" dirty="0">
                  <a:solidFill>
                    <a:srgbClr val="FF0000"/>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計畫收支明細表、支出憑證清單</a:t>
              </a:r>
            </a:p>
            <a:p>
              <a:pPr>
                <a:spcBef>
                  <a:spcPct val="0"/>
                </a:spcBef>
                <a:buClrTx/>
                <a:buFontTx/>
                <a:buNone/>
              </a:pPr>
              <a:r>
                <a:rPr lang="en-US" altLang="zh-TW" sz="2000" dirty="0">
                  <a:solidFill>
                    <a:srgbClr val="FF0000"/>
                  </a:solidFill>
                  <a:latin typeface="標楷體" panose="03000509000000000000" pitchFamily="65" charset="-120"/>
                  <a:ea typeface="標楷體" panose="03000509000000000000" pitchFamily="65" charset="-120"/>
                </a:rPr>
                <a:t>5.</a:t>
              </a:r>
              <a:r>
                <a:rPr lang="zh-TW" altLang="en-US" sz="2000" dirty="0">
                  <a:solidFill>
                    <a:srgbClr val="FF0000"/>
                  </a:solidFill>
                  <a:latin typeface="標楷體" panose="03000509000000000000" pitchFamily="65" charset="-120"/>
                  <a:ea typeface="標楷體" panose="03000509000000000000" pitchFamily="65" charset="-120"/>
                </a:rPr>
                <a:t>核章後之收支明細報告表</a:t>
              </a:r>
            </a:p>
          </p:txBody>
        </p:sp>
        <p:sp>
          <p:nvSpPr>
            <p:cNvPr id="18" name="AutoShape 10"/>
            <p:cNvSpPr>
              <a:spLocks noChangeArrowheads="1"/>
            </p:cNvSpPr>
            <p:nvPr/>
          </p:nvSpPr>
          <p:spPr bwMode="auto">
            <a:xfrm>
              <a:off x="4262438" y="2636838"/>
              <a:ext cx="576263" cy="360362"/>
            </a:xfrm>
            <a:prstGeom prst="downArrow">
              <a:avLst>
                <a:gd name="adj1" fmla="val 50000"/>
                <a:gd name="adj2" fmla="val 25000"/>
              </a:avLst>
            </a:prstGeom>
            <a:solidFill>
              <a:srgbClr val="FFCCFF"/>
            </a:solidFill>
            <a:ln w="9525">
              <a:solidFill>
                <a:srgbClr val="FF99CC"/>
              </a:solidFill>
              <a:miter lim="800000"/>
            </a:ln>
          </p:spPr>
          <p:txBody>
            <a:bodyPr vert="eaVert"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19" name="矩形 1"/>
            <p:cNvSpPr>
              <a:spLocks noChangeArrowheads="1"/>
            </p:cNvSpPr>
            <p:nvPr/>
          </p:nvSpPr>
          <p:spPr bwMode="auto">
            <a:xfrm>
              <a:off x="1598613" y="3014663"/>
              <a:ext cx="6351588" cy="900112"/>
            </a:xfrm>
            <a:prstGeom prst="rect">
              <a:avLst/>
            </a:prstGeom>
            <a:solidFill>
              <a:schemeClr val="accent1"/>
            </a:solidFill>
            <a:ln w="9525" algn="ctr">
              <a:solidFill>
                <a:schemeClr val="tx1"/>
              </a:solidFill>
              <a:round/>
            </a:ln>
          </p:spPr>
          <p:txBody>
            <a:bodyP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r>
                <a:rPr lang="zh-TW" altLang="en-US" sz="2000" dirty="0">
                  <a:latin typeface="標楷體" panose="03000509000000000000" pitchFamily="65" charset="-120"/>
                  <a:ea typeface="標楷體" panose="03000509000000000000" pitchFamily="65" charset="-120"/>
                </a:rPr>
                <a:t>收支明細表需送本室核對，經核對無誤時，本室將至科技部網站列印</a:t>
              </a:r>
              <a:r>
                <a:rPr lang="zh-TW" altLang="en-US" sz="2000" dirty="0">
                  <a:solidFill>
                    <a:srgbClr val="FF0000"/>
                  </a:solidFill>
                  <a:latin typeface="標楷體" panose="03000509000000000000" pitchFamily="65" charset="-120"/>
                  <a:ea typeface="標楷體" panose="03000509000000000000" pitchFamily="65" charset="-120"/>
                </a:rPr>
                <a:t>專題研究計畫核銷確認表</a:t>
              </a:r>
              <a:r>
                <a:rPr lang="zh-TW" altLang="en-US" sz="2000" dirty="0">
                  <a:latin typeface="標楷體" panose="03000509000000000000" pitchFamily="65" charset="-120"/>
                  <a:ea typeface="標楷體" panose="03000509000000000000" pitchFamily="65" charset="-120"/>
                </a:rPr>
                <a:t>交付計畫主持人</a:t>
              </a:r>
            </a:p>
          </p:txBody>
        </p:sp>
        <p:sp>
          <p:nvSpPr>
            <p:cNvPr id="20" name="AutoShape 10"/>
            <p:cNvSpPr>
              <a:spLocks noChangeArrowheads="1"/>
            </p:cNvSpPr>
            <p:nvPr/>
          </p:nvSpPr>
          <p:spPr bwMode="auto">
            <a:xfrm>
              <a:off x="4313238" y="3914775"/>
              <a:ext cx="576263" cy="360363"/>
            </a:xfrm>
            <a:prstGeom prst="downArrow">
              <a:avLst>
                <a:gd name="adj1" fmla="val 50000"/>
                <a:gd name="adj2" fmla="val 25000"/>
              </a:avLst>
            </a:prstGeom>
            <a:solidFill>
              <a:srgbClr val="FFCCFF"/>
            </a:solidFill>
            <a:ln w="9525">
              <a:solidFill>
                <a:srgbClr val="FF99CC"/>
              </a:solidFill>
              <a:miter lim="800000"/>
            </a:ln>
          </p:spPr>
          <p:txBody>
            <a:bodyPr vert="eaVert"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grpSp>
    </p:spTree>
    <p:extLst>
      <p:ext uri="{BB962C8B-B14F-4D97-AF65-F5344CB8AC3E}">
        <p14:creationId xmlns:p14="http://schemas.microsoft.com/office/powerpoint/2010/main" val="684163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603219" y="332656"/>
            <a:ext cx="8351837" cy="6300489"/>
          </a:xfrm>
          <a:prstGeom prst="rect">
            <a:avLst/>
          </a:prstGeom>
          <a:noFill/>
          <a:ln w="57150">
            <a:solidFill>
              <a:srgbClr val="000080"/>
            </a:solidFill>
            <a:miter lim="800000"/>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title"/>
          </p:nvPr>
        </p:nvSpPr>
        <p:spPr>
          <a:xfrm>
            <a:off x="1115616" y="333375"/>
            <a:ext cx="6912767" cy="647700"/>
          </a:xfrm>
          <a:solidFill>
            <a:srgbClr val="000000"/>
          </a:solidFill>
        </p:spPr>
        <p:txBody>
          <a:bodyPr/>
          <a:lstStyle/>
          <a:p>
            <a:r>
              <a:rPr lang="zh-TW" altLang="en-US" sz="3200" dirty="0" smtClean="0">
                <a:solidFill>
                  <a:schemeClr val="bg1"/>
                </a:solidFill>
                <a:latin typeface="標楷體" panose="03000509000000000000" pitchFamily="65" charset="-120"/>
                <a:ea typeface="標楷體" panose="03000509000000000000" pitchFamily="65" charset="-120"/>
              </a:rPr>
              <a:t>會計憑證檔案調閱</a:t>
            </a:r>
            <a:r>
              <a:rPr lang="zh-TW" altLang="en-US" sz="3200" dirty="0" smtClean="0">
                <a:latin typeface="標楷體" panose="03000509000000000000" pitchFamily="65" charset="-120"/>
                <a:ea typeface="標楷體" panose="03000509000000000000" pitchFamily="65" charset="-120"/>
              </a:rPr>
              <a:t>閱</a:t>
            </a:r>
            <a:endParaRPr lang="en-US" altLang="zh-TW" sz="3200" dirty="0" smtClean="0">
              <a:latin typeface="標楷體" panose="03000509000000000000" pitchFamily="65" charset="-120"/>
              <a:ea typeface="標楷體" panose="03000509000000000000" pitchFamily="65" charset="-120"/>
            </a:endParaRPr>
          </a:p>
        </p:txBody>
      </p:sp>
      <p:grpSp>
        <p:nvGrpSpPr>
          <p:cNvPr id="35" name="群組 34"/>
          <p:cNvGrpSpPr/>
          <p:nvPr/>
        </p:nvGrpSpPr>
        <p:grpSpPr>
          <a:xfrm>
            <a:off x="629634" y="1654983"/>
            <a:ext cx="8181122" cy="4320505"/>
            <a:chOff x="452671" y="1628775"/>
            <a:chExt cx="8511941" cy="3813175"/>
          </a:xfrm>
        </p:grpSpPr>
        <p:sp>
          <p:nvSpPr>
            <p:cNvPr id="36" name="Rectangle 4"/>
            <p:cNvSpPr>
              <a:spLocks noChangeArrowheads="1"/>
            </p:cNvSpPr>
            <p:nvPr/>
          </p:nvSpPr>
          <p:spPr bwMode="auto">
            <a:xfrm>
              <a:off x="452671" y="1628775"/>
              <a:ext cx="1861395" cy="1368425"/>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r>
                <a:rPr lang="zh-TW" altLang="en-US" sz="1800" dirty="0">
                  <a:latin typeface="標楷體" panose="03000509000000000000" pitchFamily="65" charset="-120"/>
                  <a:ea typeface="標楷體" panose="03000509000000000000" pitchFamily="65" charset="-120"/>
                </a:rPr>
                <a:t>各單位需調閱</a:t>
              </a:r>
              <a:r>
                <a:rPr lang="zh-TW" altLang="en-US" sz="1800" dirty="0" smtClean="0">
                  <a:latin typeface="標楷體" panose="03000509000000000000" pitchFamily="65" charset="-120"/>
                  <a:ea typeface="標楷體" panose="03000509000000000000" pitchFamily="65" charset="-120"/>
                </a:rPr>
                <a:t>會</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計傳票</a:t>
              </a:r>
              <a:r>
                <a:rPr lang="zh-TW" altLang="en-US" sz="1800" dirty="0">
                  <a:latin typeface="標楷體" panose="03000509000000000000" pitchFamily="65" charset="-120"/>
                  <a:ea typeface="標楷體" panose="03000509000000000000" pitchFamily="65" charset="-120"/>
                </a:rPr>
                <a:t>、憑證</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填具「</a:t>
              </a:r>
              <a:r>
                <a:rPr lang="zh-TW" altLang="en-US" sz="1800" dirty="0">
                  <a:latin typeface="標楷體" panose="03000509000000000000" pitchFamily="65" charset="-120"/>
                  <a:ea typeface="標楷體" panose="03000509000000000000" pitchFamily="65" charset="-120"/>
                </a:rPr>
                <a:t>原始</a:t>
              </a:r>
              <a:r>
                <a:rPr lang="zh-TW" altLang="en-US" sz="1800" dirty="0" smtClean="0">
                  <a:latin typeface="標楷體" panose="03000509000000000000" pitchFamily="65" charset="-120"/>
                  <a:ea typeface="標楷體" panose="03000509000000000000" pitchFamily="65" charset="-120"/>
                </a:rPr>
                <a:t>支出</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憑證借出</a:t>
              </a:r>
              <a:r>
                <a:rPr lang="zh-TW" altLang="en-US" sz="1800" dirty="0">
                  <a:latin typeface="標楷體" panose="03000509000000000000" pitchFamily="65" charset="-120"/>
                  <a:ea typeface="標楷體" panose="03000509000000000000" pitchFamily="65" charset="-120"/>
                </a:rPr>
                <a:t>請示</a:t>
              </a:r>
              <a:r>
                <a:rPr lang="zh-TW" altLang="en-US" sz="1800" dirty="0" smtClean="0">
                  <a:latin typeface="標楷體" panose="03000509000000000000" pitchFamily="65" charset="-120"/>
                  <a:ea typeface="標楷體" panose="03000509000000000000" pitchFamily="65" charset="-120"/>
                </a:rPr>
                <a:t>單</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p:txBody>
        </p:sp>
        <p:sp>
          <p:nvSpPr>
            <p:cNvPr id="37" name="Rectangle 5"/>
            <p:cNvSpPr>
              <a:spLocks noChangeArrowheads="1"/>
            </p:cNvSpPr>
            <p:nvPr/>
          </p:nvSpPr>
          <p:spPr bwMode="auto">
            <a:xfrm>
              <a:off x="452671" y="3933825"/>
              <a:ext cx="1958743" cy="1079500"/>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校外來文調閱借</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出傳票、原始憑證</a:t>
              </a:r>
              <a:r>
                <a:rPr lang="zh-TW" altLang="en-US" sz="1800" dirty="0">
                  <a:latin typeface="Times New Roman" panose="02020603050405020304" pitchFamily="18" charset="0"/>
                </a:rPr>
                <a:t> </a:t>
              </a:r>
            </a:p>
          </p:txBody>
        </p:sp>
        <p:sp>
          <p:nvSpPr>
            <p:cNvPr id="38" name="Rectangle 6"/>
            <p:cNvSpPr>
              <a:spLocks noChangeArrowheads="1"/>
            </p:cNvSpPr>
            <p:nvPr/>
          </p:nvSpPr>
          <p:spPr bwMode="auto">
            <a:xfrm>
              <a:off x="2663824" y="3321050"/>
              <a:ext cx="1822915" cy="2057348"/>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r>
                <a:rPr lang="zh-TW" altLang="en-US" sz="1800" dirty="0">
                  <a:latin typeface="標楷體" panose="03000509000000000000" pitchFamily="65" charset="-120"/>
                  <a:ea typeface="標楷體" panose="03000509000000000000" pitchFamily="65" charset="-120"/>
                </a:rPr>
                <a:t>業務單位於來文</a:t>
              </a:r>
            </a:p>
            <a:p>
              <a:pPr>
                <a:spcBef>
                  <a:spcPct val="0"/>
                </a:spcBef>
                <a:buClrTx/>
                <a:buFontTx/>
                <a:buNone/>
              </a:pPr>
              <a:r>
                <a:rPr lang="zh-TW" altLang="en-US" sz="1800" dirty="0">
                  <a:latin typeface="標楷體" panose="03000509000000000000" pitchFamily="65" charset="-120"/>
                  <a:ea typeface="標楷體" panose="03000509000000000000" pitchFamily="65" charset="-120"/>
                </a:rPr>
                <a:t>簽辦說明原委</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且經</a:t>
              </a:r>
              <a:r>
                <a:rPr lang="zh-TW" altLang="en-US" sz="1800" dirty="0">
                  <a:latin typeface="標楷體" panose="03000509000000000000" pitchFamily="65" charset="-120"/>
                  <a:ea typeface="標楷體" panose="03000509000000000000" pitchFamily="65" charset="-120"/>
                </a:rPr>
                <a:t>校長簽核</a:t>
              </a:r>
              <a:r>
                <a:rPr lang="zh-TW" altLang="en-US" sz="1800" dirty="0" smtClean="0">
                  <a:latin typeface="標楷體" panose="03000509000000000000" pitchFamily="65" charset="-120"/>
                  <a:ea typeface="標楷體" panose="03000509000000000000" pitchFamily="65" charset="-120"/>
                </a:rPr>
                <a:t>後</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填具「</a:t>
              </a:r>
              <a:r>
                <a:rPr lang="zh-TW" altLang="en-US" sz="1800" dirty="0">
                  <a:latin typeface="標楷體" panose="03000509000000000000" pitchFamily="65" charset="-120"/>
                  <a:ea typeface="標楷體" panose="03000509000000000000" pitchFamily="65" charset="-120"/>
                </a:rPr>
                <a:t>原始</a:t>
              </a:r>
              <a:r>
                <a:rPr lang="zh-TW" altLang="en-US" sz="1800" dirty="0" smtClean="0">
                  <a:latin typeface="標楷體" panose="03000509000000000000" pitchFamily="65" charset="-120"/>
                  <a:ea typeface="標楷體" panose="03000509000000000000" pitchFamily="65" charset="-120"/>
                </a:rPr>
                <a:t>支出</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憑證借出</a:t>
              </a:r>
              <a:r>
                <a:rPr lang="zh-TW" altLang="en-US" sz="1800" dirty="0">
                  <a:latin typeface="標楷體" panose="03000509000000000000" pitchFamily="65" charset="-120"/>
                  <a:ea typeface="標楷體" panose="03000509000000000000" pitchFamily="65" charset="-120"/>
                </a:rPr>
                <a:t>請示</a:t>
              </a:r>
              <a:r>
                <a:rPr lang="zh-TW" altLang="en-US" sz="1800" dirty="0" smtClean="0">
                  <a:latin typeface="標楷體" panose="03000509000000000000" pitchFamily="65" charset="-120"/>
                  <a:ea typeface="標楷體" panose="03000509000000000000" pitchFamily="65" charset="-120"/>
                </a:rPr>
                <a:t>單</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送</a:t>
              </a:r>
              <a:r>
                <a:rPr lang="zh-TW" altLang="en-US" sz="1800" dirty="0" smtClean="0">
                  <a:latin typeface="標楷體" panose="03000509000000000000" pitchFamily="65" charset="-120"/>
                  <a:ea typeface="標楷體" panose="03000509000000000000" pitchFamily="65" charset="-120"/>
                </a:rPr>
                <a:t>主計室辦理</a:t>
              </a:r>
              <a:endParaRPr lang="en-US" altLang="zh-TW" sz="1800" dirty="0" smtClean="0">
                <a:latin typeface="標楷體" panose="03000509000000000000" pitchFamily="65" charset="-120"/>
                <a:ea typeface="標楷體" panose="03000509000000000000" pitchFamily="65" charset="-120"/>
              </a:endParaRPr>
            </a:p>
            <a:p>
              <a:pPr>
                <a:spcBef>
                  <a:spcPct val="0"/>
                </a:spcBef>
                <a:buClrTx/>
                <a:buFontTx/>
                <a:buNone/>
              </a:pPr>
              <a:r>
                <a:rPr lang="zh-TW" altLang="en-US" sz="1800" dirty="0" smtClean="0">
                  <a:latin typeface="標楷體" panose="03000509000000000000" pitchFamily="65" charset="-120"/>
                  <a:ea typeface="標楷體" panose="03000509000000000000" pitchFamily="65" charset="-120"/>
                </a:rPr>
                <a:t>調</a:t>
              </a:r>
              <a:r>
                <a:rPr lang="zh-TW" altLang="en-US" sz="1800" dirty="0">
                  <a:latin typeface="標楷體" panose="03000509000000000000" pitchFamily="65" charset="-120"/>
                  <a:ea typeface="標楷體" panose="03000509000000000000" pitchFamily="65" charset="-120"/>
                </a:rPr>
                <a:t>閱</a:t>
              </a:r>
              <a:endParaRPr lang="zh-TW" altLang="en-US" sz="1800" dirty="0">
                <a:latin typeface="標楷體" panose="03000509000000000000" pitchFamily="65" charset="-120"/>
                <a:ea typeface="標楷體" panose="03000509000000000000" pitchFamily="65" charset="-120"/>
              </a:endParaRPr>
            </a:p>
          </p:txBody>
        </p:sp>
        <p:sp>
          <p:nvSpPr>
            <p:cNvPr id="39" name="Rectangle 6"/>
            <p:cNvSpPr>
              <a:spLocks noChangeArrowheads="1"/>
            </p:cNvSpPr>
            <p:nvPr/>
          </p:nvSpPr>
          <p:spPr bwMode="auto">
            <a:xfrm>
              <a:off x="2664613" y="1989138"/>
              <a:ext cx="1691487" cy="863600"/>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經主辦會計</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核准後調閱</a:t>
              </a:r>
            </a:p>
          </p:txBody>
        </p:sp>
        <p:sp>
          <p:nvSpPr>
            <p:cNvPr id="40" name="AutoShape 7"/>
            <p:cNvSpPr>
              <a:spLocks noChangeArrowheads="1"/>
            </p:cNvSpPr>
            <p:nvPr/>
          </p:nvSpPr>
          <p:spPr bwMode="auto">
            <a:xfrm>
              <a:off x="2340762" y="2267385"/>
              <a:ext cx="323851" cy="288925"/>
            </a:xfrm>
            <a:prstGeom prst="rightArrow">
              <a:avLst>
                <a:gd name="adj1" fmla="val 50000"/>
                <a:gd name="adj2" fmla="val 37363"/>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41" name="AutoShape 9"/>
            <p:cNvSpPr>
              <a:spLocks noChangeArrowheads="1"/>
            </p:cNvSpPr>
            <p:nvPr/>
          </p:nvSpPr>
          <p:spPr bwMode="auto">
            <a:xfrm>
              <a:off x="2447924" y="4338959"/>
              <a:ext cx="215900" cy="287338"/>
            </a:xfrm>
            <a:prstGeom prst="rightArrow">
              <a:avLst>
                <a:gd name="adj1" fmla="val 50000"/>
                <a:gd name="adj2" fmla="val 31353"/>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42" name="Line 10"/>
            <p:cNvSpPr>
              <a:spLocks noChangeShapeType="1"/>
            </p:cNvSpPr>
            <p:nvPr/>
          </p:nvSpPr>
          <p:spPr bwMode="auto">
            <a:xfrm>
              <a:off x="4356100" y="2349500"/>
              <a:ext cx="431800" cy="0"/>
            </a:xfrm>
            <a:prstGeom prst="line">
              <a:avLst/>
            </a:prstGeom>
            <a:noFill/>
            <a:ln w="101600">
              <a:solidFill>
                <a:schemeClr val="tx1"/>
              </a:solidFill>
              <a:round/>
            </a:ln>
            <a:extLst>
              <a:ext uri="{909E8E84-426E-40DD-AFC4-6F175D3DCCD1}">
                <a14:hiddenFill xmlns:a14="http://schemas.microsoft.com/office/drawing/2010/main">
                  <a:noFill/>
                </a14:hiddenFill>
              </a:ext>
            </a:extLst>
          </p:spPr>
          <p:txBody>
            <a:bodyPr/>
            <a:lstStyle/>
            <a:p>
              <a:endParaRPr lang="zh-TW" altLang="en-US"/>
            </a:p>
          </p:txBody>
        </p:sp>
        <p:sp>
          <p:nvSpPr>
            <p:cNvPr id="43" name="Line 13"/>
            <p:cNvSpPr>
              <a:spLocks noChangeShapeType="1"/>
            </p:cNvSpPr>
            <p:nvPr/>
          </p:nvSpPr>
          <p:spPr bwMode="auto">
            <a:xfrm>
              <a:off x="4787899" y="2312985"/>
              <a:ext cx="2552" cy="2484165"/>
            </a:xfrm>
            <a:prstGeom prst="line">
              <a:avLst/>
            </a:prstGeom>
            <a:noFill/>
            <a:ln w="142875">
              <a:solidFill>
                <a:schemeClr val="tx1"/>
              </a:solidFill>
              <a:round/>
            </a:ln>
            <a:extLst>
              <a:ext uri="{909E8E84-426E-40DD-AFC4-6F175D3DCCD1}">
                <a14:hiddenFill xmlns:a14="http://schemas.microsoft.com/office/drawing/2010/main">
                  <a:noFill/>
                </a14:hiddenFill>
              </a:ext>
            </a:extLst>
          </p:spPr>
          <p:txBody>
            <a:bodyPr/>
            <a:lstStyle/>
            <a:p>
              <a:endParaRPr lang="zh-TW" altLang="en-US"/>
            </a:p>
          </p:txBody>
        </p:sp>
        <p:sp>
          <p:nvSpPr>
            <p:cNvPr id="44" name="Rectangle 14"/>
            <p:cNvSpPr>
              <a:spLocks noChangeArrowheads="1"/>
            </p:cNvSpPr>
            <p:nvPr/>
          </p:nvSpPr>
          <p:spPr bwMode="auto">
            <a:xfrm>
              <a:off x="5292725" y="1916113"/>
              <a:ext cx="1728788" cy="865187"/>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影印申</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請憑證</a:t>
              </a:r>
            </a:p>
          </p:txBody>
        </p:sp>
        <p:sp>
          <p:nvSpPr>
            <p:cNvPr id="45" name="Rectangle 15"/>
            <p:cNvSpPr>
              <a:spLocks noChangeArrowheads="1"/>
            </p:cNvSpPr>
            <p:nvPr/>
          </p:nvSpPr>
          <p:spPr bwMode="auto">
            <a:xfrm>
              <a:off x="5364161" y="3717132"/>
              <a:ext cx="1511300" cy="1008062"/>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抽調申請</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憑證正本</a:t>
              </a:r>
            </a:p>
          </p:txBody>
        </p:sp>
        <p:sp>
          <p:nvSpPr>
            <p:cNvPr id="46" name="Rectangle 16"/>
            <p:cNvSpPr>
              <a:spLocks noChangeArrowheads="1"/>
            </p:cNvSpPr>
            <p:nvPr/>
          </p:nvSpPr>
          <p:spPr bwMode="auto">
            <a:xfrm>
              <a:off x="7451725" y="1773238"/>
              <a:ext cx="1152525" cy="1584325"/>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0"/>
                </a:spcBef>
                <a:buClrTx/>
                <a:buFontTx/>
                <a:buNone/>
              </a:pPr>
              <a:r>
                <a:rPr lang="zh-TW" altLang="en-US" sz="1800" dirty="0">
                  <a:latin typeface="標楷體" panose="03000509000000000000" pitchFamily="65" charset="-120"/>
                  <a:ea typeface="標楷體" panose="03000509000000000000" pitchFamily="65" charset="-120"/>
                </a:rPr>
                <a:t>將影印之</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憑證交申</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請人簽收</a:t>
              </a:r>
            </a:p>
            <a:p>
              <a:pPr algn="ctr">
                <a:spcBef>
                  <a:spcPct val="0"/>
                </a:spcBef>
                <a:buClrTx/>
                <a:buFontTx/>
                <a:buNone/>
              </a:pPr>
              <a:r>
                <a:rPr lang="zh-TW" altLang="en-US" sz="1800" dirty="0">
                  <a:latin typeface="標楷體" panose="03000509000000000000" pitchFamily="65" charset="-120"/>
                  <a:ea typeface="標楷體" panose="03000509000000000000" pitchFamily="65" charset="-120"/>
                </a:rPr>
                <a:t> 正本歸檔</a:t>
              </a:r>
            </a:p>
          </p:txBody>
        </p:sp>
        <p:sp>
          <p:nvSpPr>
            <p:cNvPr id="47" name="Rectangle 17"/>
            <p:cNvSpPr>
              <a:spLocks noChangeArrowheads="1"/>
            </p:cNvSpPr>
            <p:nvPr/>
          </p:nvSpPr>
          <p:spPr bwMode="auto">
            <a:xfrm>
              <a:off x="7165974" y="3644900"/>
              <a:ext cx="1798638" cy="1797050"/>
            </a:xfrm>
            <a:prstGeom prst="rect">
              <a:avLst/>
            </a:prstGeom>
            <a:solidFill>
              <a:schemeClr val="accent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r>
                <a:rPr lang="zh-TW" altLang="en-US" sz="1800" dirty="0">
                  <a:latin typeface="標楷體" panose="03000509000000000000" pitchFamily="65" charset="-120"/>
                  <a:ea typeface="標楷體" panose="03000509000000000000" pitchFamily="65" charset="-120"/>
                </a:rPr>
                <a:t>影印原始憑證</a:t>
              </a:r>
            </a:p>
            <a:p>
              <a:pPr>
                <a:spcBef>
                  <a:spcPct val="0"/>
                </a:spcBef>
                <a:buClrTx/>
                <a:buFontTx/>
                <a:buNone/>
              </a:pPr>
              <a:r>
                <a:rPr lang="zh-TW" altLang="en-US" sz="1800" dirty="0">
                  <a:latin typeface="標楷體" panose="03000509000000000000" pitchFamily="65" charset="-120"/>
                  <a:ea typeface="標楷體" panose="03000509000000000000" pitchFamily="65" charset="-120"/>
                </a:rPr>
                <a:t>歸檔並註記正本</a:t>
              </a:r>
            </a:p>
            <a:p>
              <a:pPr>
                <a:spcBef>
                  <a:spcPct val="0"/>
                </a:spcBef>
                <a:buClrTx/>
                <a:buFontTx/>
                <a:buNone/>
              </a:pPr>
              <a:r>
                <a:rPr lang="zh-TW" altLang="en-US" sz="1800" dirty="0">
                  <a:latin typeface="標楷體" panose="03000509000000000000" pitchFamily="65" charset="-120"/>
                  <a:ea typeface="標楷體" panose="03000509000000000000" pitchFamily="65" charset="-120"/>
                </a:rPr>
                <a:t>已於</a:t>
              </a:r>
              <a:r>
                <a:rPr lang="en-US" altLang="zh-TW" sz="1800" dirty="0">
                  <a:latin typeface="標楷體" panose="03000509000000000000" pitchFamily="65" charset="-120"/>
                  <a:ea typeface="標楷體" panose="03000509000000000000" pitchFamily="65" charset="-120"/>
                </a:rPr>
                <a:t>O</a:t>
              </a:r>
              <a:r>
                <a:rPr lang="zh-TW" altLang="en-US"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O</a:t>
              </a:r>
              <a:r>
                <a:rPr lang="zh-TW" altLang="en-US" sz="1800" dirty="0">
                  <a:latin typeface="標楷體" panose="03000509000000000000" pitchFamily="65" charset="-120"/>
                  <a:ea typeface="標楷體" panose="03000509000000000000" pitchFamily="65" charset="-120"/>
                </a:rPr>
                <a:t>日抽</a:t>
              </a:r>
            </a:p>
            <a:p>
              <a:pPr>
                <a:spcBef>
                  <a:spcPct val="0"/>
                </a:spcBef>
                <a:buClrTx/>
                <a:buFontTx/>
                <a:buNone/>
              </a:pPr>
              <a:r>
                <a:rPr lang="zh-TW" altLang="en-US" sz="1800" dirty="0">
                  <a:latin typeface="標楷體" panose="03000509000000000000" pitchFamily="65" charset="-120"/>
                  <a:ea typeface="標楷體" panose="03000509000000000000" pitchFamily="65" charset="-120"/>
                </a:rPr>
                <a:t>存；正本交申</a:t>
              </a:r>
            </a:p>
            <a:p>
              <a:pPr>
                <a:spcBef>
                  <a:spcPct val="0"/>
                </a:spcBef>
                <a:buClrTx/>
                <a:buFontTx/>
                <a:buNone/>
              </a:pPr>
              <a:r>
                <a:rPr lang="zh-TW" altLang="en-US" sz="1800" dirty="0">
                  <a:latin typeface="標楷體" panose="03000509000000000000" pitchFamily="65" charset="-120"/>
                  <a:ea typeface="標楷體" panose="03000509000000000000" pitchFamily="65" charset="-120"/>
                </a:rPr>
                <a:t>請人簽收</a:t>
              </a:r>
            </a:p>
          </p:txBody>
        </p:sp>
        <p:sp>
          <p:nvSpPr>
            <p:cNvPr id="48" name="Line 18"/>
            <p:cNvSpPr>
              <a:spLocks noChangeShapeType="1"/>
            </p:cNvSpPr>
            <p:nvPr/>
          </p:nvSpPr>
          <p:spPr bwMode="auto">
            <a:xfrm>
              <a:off x="4486739" y="4742631"/>
              <a:ext cx="225807" cy="0"/>
            </a:xfrm>
            <a:prstGeom prst="line">
              <a:avLst/>
            </a:prstGeom>
            <a:noFill/>
            <a:ln w="107950">
              <a:solidFill>
                <a:schemeClr val="tx1"/>
              </a:solidFill>
              <a:round/>
            </a:ln>
            <a:extLst>
              <a:ext uri="{909E8E84-426E-40DD-AFC4-6F175D3DCCD1}">
                <a14:hiddenFill xmlns:a14="http://schemas.microsoft.com/office/drawing/2010/main">
                  <a:noFill/>
                </a14:hiddenFill>
              </a:ext>
            </a:extLst>
          </p:spPr>
          <p:txBody>
            <a:bodyPr/>
            <a:lstStyle/>
            <a:p>
              <a:endParaRPr lang="zh-TW" altLang="en-US"/>
            </a:p>
          </p:txBody>
        </p:sp>
        <p:sp>
          <p:nvSpPr>
            <p:cNvPr id="49" name="AutoShape 20"/>
            <p:cNvSpPr>
              <a:spLocks noChangeArrowheads="1"/>
            </p:cNvSpPr>
            <p:nvPr/>
          </p:nvSpPr>
          <p:spPr bwMode="auto">
            <a:xfrm>
              <a:off x="7019925" y="2205038"/>
              <a:ext cx="431800" cy="360362"/>
            </a:xfrm>
            <a:prstGeom prst="rightArrow">
              <a:avLst>
                <a:gd name="adj1" fmla="val 50000"/>
                <a:gd name="adj2" fmla="val 29956"/>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50" name="AutoShape 21"/>
            <p:cNvSpPr>
              <a:spLocks noChangeArrowheads="1"/>
            </p:cNvSpPr>
            <p:nvPr/>
          </p:nvSpPr>
          <p:spPr bwMode="auto">
            <a:xfrm>
              <a:off x="6877050" y="4221163"/>
              <a:ext cx="288925" cy="360362"/>
            </a:xfrm>
            <a:prstGeom prst="rightArrow">
              <a:avLst>
                <a:gd name="adj1" fmla="val 50000"/>
                <a:gd name="adj2" fmla="val 25000"/>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51" name="Line 22"/>
            <p:cNvSpPr>
              <a:spLocks noChangeShapeType="1"/>
            </p:cNvSpPr>
            <p:nvPr/>
          </p:nvSpPr>
          <p:spPr bwMode="auto">
            <a:xfrm>
              <a:off x="4767263" y="3484790"/>
              <a:ext cx="360362" cy="0"/>
            </a:xfrm>
            <a:prstGeom prst="line">
              <a:avLst/>
            </a:prstGeom>
            <a:noFill/>
            <a:ln w="101600">
              <a:solidFill>
                <a:schemeClr val="tx1"/>
              </a:solidFill>
              <a:round/>
            </a:ln>
            <a:extLst>
              <a:ext uri="{909E8E84-426E-40DD-AFC4-6F175D3DCCD1}">
                <a14:hiddenFill xmlns:a14="http://schemas.microsoft.com/office/drawing/2010/main">
                  <a:noFill/>
                </a14:hiddenFill>
              </a:ext>
            </a:extLst>
          </p:spPr>
          <p:txBody>
            <a:bodyPr/>
            <a:lstStyle/>
            <a:p>
              <a:endParaRPr lang="zh-TW" altLang="en-US"/>
            </a:p>
          </p:txBody>
        </p:sp>
        <p:sp>
          <p:nvSpPr>
            <p:cNvPr id="52" name="Line 24"/>
            <p:cNvSpPr>
              <a:spLocks noChangeShapeType="1"/>
            </p:cNvSpPr>
            <p:nvPr/>
          </p:nvSpPr>
          <p:spPr bwMode="auto">
            <a:xfrm>
              <a:off x="5076825" y="2276475"/>
              <a:ext cx="0" cy="2089150"/>
            </a:xfrm>
            <a:prstGeom prst="line">
              <a:avLst/>
            </a:prstGeom>
            <a:noFill/>
            <a:ln w="114300">
              <a:solidFill>
                <a:schemeClr val="tx1"/>
              </a:solidFill>
              <a:round/>
            </a:ln>
            <a:extLst>
              <a:ext uri="{909E8E84-426E-40DD-AFC4-6F175D3DCCD1}">
                <a14:hiddenFill xmlns:a14="http://schemas.microsoft.com/office/drawing/2010/main">
                  <a:noFill/>
                </a14:hiddenFill>
              </a:ext>
            </a:extLst>
          </p:spPr>
          <p:txBody>
            <a:bodyPr/>
            <a:lstStyle/>
            <a:p>
              <a:endParaRPr lang="zh-TW" altLang="en-US"/>
            </a:p>
          </p:txBody>
        </p:sp>
        <p:sp>
          <p:nvSpPr>
            <p:cNvPr id="53" name="AutoShape 26"/>
            <p:cNvSpPr>
              <a:spLocks noChangeArrowheads="1"/>
            </p:cNvSpPr>
            <p:nvPr/>
          </p:nvSpPr>
          <p:spPr bwMode="auto">
            <a:xfrm>
              <a:off x="5003800" y="4221163"/>
              <a:ext cx="360363" cy="287337"/>
            </a:xfrm>
            <a:prstGeom prst="rightArrow">
              <a:avLst>
                <a:gd name="adj1" fmla="val 50000"/>
                <a:gd name="adj2" fmla="val 31354"/>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sp>
          <p:nvSpPr>
            <p:cNvPr id="54" name="AutoShape 27"/>
            <p:cNvSpPr>
              <a:spLocks noChangeArrowheads="1"/>
            </p:cNvSpPr>
            <p:nvPr/>
          </p:nvSpPr>
          <p:spPr bwMode="auto">
            <a:xfrm>
              <a:off x="5003800" y="2205038"/>
              <a:ext cx="288925" cy="287337"/>
            </a:xfrm>
            <a:prstGeom prst="rightArrow">
              <a:avLst>
                <a:gd name="adj1" fmla="val 50000"/>
                <a:gd name="adj2" fmla="val 25138"/>
              </a:avLst>
            </a:prstGeom>
            <a:solidFill>
              <a:schemeClr val="tx1"/>
            </a:solidFill>
            <a:ln w="9525">
              <a:solidFill>
                <a:schemeClr val="tx1"/>
              </a:solidFill>
              <a:miter lim="800000"/>
            </a:ln>
          </p:spPr>
          <p:txBody>
            <a:bodyPr wrap="none" anchor="ctr"/>
            <a:lstStyle>
              <a:lvl1pPr eaLnBrk="0" hangingPunct="0">
                <a:spcBef>
                  <a:spcPct val="20000"/>
                </a:spcBef>
                <a:buClr>
                  <a:schemeClr val="tx1"/>
                </a:buClr>
                <a:buFont typeface="Wingdings" panose="05000000000000000000" pitchFamily="2" charset="2"/>
                <a:buChar char="v"/>
                <a:defRPr sz="2800" b="1">
                  <a:solidFill>
                    <a:schemeClr val="tx1"/>
                  </a:solidFill>
                  <a:latin typeface="Verdan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buChar char="n"/>
                <a:defRPr sz="2400">
                  <a:solidFill>
                    <a:schemeClr val="tx1"/>
                  </a:solidFill>
                  <a:latin typeface="Verdana" panose="020B0604030504040204" pitchFamily="34" charset="0"/>
                </a:defRPr>
              </a:lvl2pPr>
              <a:lvl3pPr marL="1143000" indent="-228600" eaLnBrk="0" hangingPunct="0">
                <a:spcBef>
                  <a:spcPct val="20000"/>
                </a:spcBef>
                <a:buClr>
                  <a:schemeClr val="folHlink"/>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1"/>
                </a:buClr>
                <a:buSzPct val="60000"/>
                <a:buFont typeface="Wingdings" panose="05000000000000000000" pitchFamily="2" charset="2"/>
                <a:buChar char="n"/>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FontTx/>
                <a:buNone/>
              </a:pPr>
              <a:endParaRPr lang="zh-TW" altLang="en-US" sz="1800">
                <a:latin typeface="Times New Roman" panose="02020603050405020304" pitchFamily="18" charset="0"/>
              </a:endParaRPr>
            </a:p>
          </p:txBody>
        </p:sp>
      </p:grpSp>
    </p:spTree>
    <p:extLst>
      <p:ext uri="{BB962C8B-B14F-4D97-AF65-F5344CB8AC3E}">
        <p14:creationId xmlns:p14="http://schemas.microsoft.com/office/powerpoint/2010/main" val="2540937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60853" y="222663"/>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 name="Picture 21"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013"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群組 1"/>
          <p:cNvGrpSpPr>
            <a:grpSpLocks/>
          </p:cNvGrpSpPr>
          <p:nvPr/>
        </p:nvGrpSpPr>
        <p:grpSpPr bwMode="auto">
          <a:xfrm>
            <a:off x="3836384" y="385275"/>
            <a:ext cx="1885505" cy="826142"/>
            <a:chOff x="3855412" y="836712"/>
            <a:chExt cx="1869114" cy="720547"/>
          </a:xfrm>
        </p:grpSpPr>
        <p:sp>
          <p:nvSpPr>
            <p:cNvPr id="93" name="AutoShape 7"/>
            <p:cNvSpPr>
              <a:spLocks noChangeArrowheads="1"/>
            </p:cNvSpPr>
            <p:nvPr/>
          </p:nvSpPr>
          <p:spPr bwMode="auto">
            <a:xfrm>
              <a:off x="3855412" y="836712"/>
              <a:ext cx="1869114" cy="360274"/>
            </a:xfrm>
            <a:prstGeom prst="roundRect">
              <a:avLst>
                <a:gd name="adj" fmla="val 16667"/>
              </a:avLst>
            </a:prstGeom>
            <a:solidFill>
              <a:srgbClr val="282878"/>
            </a:solidFill>
            <a:ln w="12700" cmpd="dbl" algn="ctr">
              <a:solidFill>
                <a:schemeClr val="accent1">
                  <a:lumMod val="60000"/>
                  <a:lumOff val="40000"/>
                </a:schemeClr>
              </a:solidFill>
              <a:round/>
              <a:headEnd/>
              <a:tailEnd/>
            </a:ln>
            <a:effectLst>
              <a:outerShdw dist="35921" dir="2700000" algn="ctr" rotWithShape="0">
                <a:schemeClr val="bg2"/>
              </a:outerShdw>
            </a:effectLst>
          </p:spPr>
          <p:txBody>
            <a:bodyPr wrap="none" anchor="ctr"/>
            <a:lstStyle/>
            <a:p>
              <a:pPr algn="ctr">
                <a:defRPr/>
              </a:pPr>
              <a:r>
                <a:rPr lang="zh-TW" altLang="en-US" dirty="0">
                  <a:solidFill>
                    <a:schemeClr val="bg1"/>
                  </a:solidFill>
                  <a:latin typeface="標楷體" panose="03000509000000000000" pitchFamily="65" charset="-120"/>
                </a:rPr>
                <a:t>主任</a:t>
              </a:r>
              <a:endParaRPr lang="en-US" altLang="ja-JP" dirty="0">
                <a:solidFill>
                  <a:schemeClr val="bg1"/>
                </a:solidFill>
                <a:latin typeface="標楷體" panose="03000509000000000000" pitchFamily="65" charset="-120"/>
              </a:endParaRPr>
            </a:p>
          </p:txBody>
        </p:sp>
        <p:sp>
          <p:nvSpPr>
            <p:cNvPr id="94" name="AutoShape 7"/>
            <p:cNvSpPr>
              <a:spLocks noChangeArrowheads="1"/>
            </p:cNvSpPr>
            <p:nvPr/>
          </p:nvSpPr>
          <p:spPr bwMode="auto">
            <a:xfrm>
              <a:off x="3855412" y="1124665"/>
              <a:ext cx="1869114" cy="432594"/>
            </a:xfrm>
            <a:prstGeom prst="roundRect">
              <a:avLst>
                <a:gd name="adj" fmla="val 16667"/>
              </a:avLst>
            </a:prstGeom>
            <a:solidFill>
              <a:schemeClr val="tx2"/>
            </a:solidFill>
            <a:ln w="9525" algn="ctr">
              <a:solidFill>
                <a:schemeClr val="tx1"/>
              </a:solidFill>
              <a:round/>
              <a:headEnd/>
              <a:tailEnd/>
            </a:ln>
            <a:effectLst>
              <a:outerShdw dist="35921" dir="2700000" algn="ctr" rotWithShape="0">
                <a:schemeClr val="bg2"/>
              </a:outerShdw>
            </a:effec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sz="1800" dirty="0" smtClean="0">
                  <a:solidFill>
                    <a:schemeClr val="bg1"/>
                  </a:solidFill>
                  <a:latin typeface="標楷體" pitchFamily="65" charset="-120"/>
                </a:rPr>
                <a:t>張琍雲</a:t>
              </a:r>
              <a:r>
                <a:rPr lang="en-US" altLang="zh-TW" sz="1800" dirty="0">
                  <a:solidFill>
                    <a:schemeClr val="bg1"/>
                  </a:solidFill>
                  <a:latin typeface="標楷體" pitchFamily="65" charset="-120"/>
                </a:rPr>
                <a:t>(1160)</a:t>
              </a:r>
              <a:endParaRPr lang="en-US" altLang="ja-JP" sz="1800" dirty="0">
                <a:solidFill>
                  <a:schemeClr val="bg1"/>
                </a:solidFill>
                <a:latin typeface="標楷體" pitchFamily="65" charset="-120"/>
              </a:endParaRPr>
            </a:p>
          </p:txBody>
        </p:sp>
      </p:grpSp>
      <p:grpSp>
        <p:nvGrpSpPr>
          <p:cNvPr id="31" name="群組 33"/>
          <p:cNvGrpSpPr>
            <a:grpSpLocks/>
          </p:cNvGrpSpPr>
          <p:nvPr/>
        </p:nvGrpSpPr>
        <p:grpSpPr bwMode="auto">
          <a:xfrm>
            <a:off x="5853013" y="2018639"/>
            <a:ext cx="1776567" cy="829608"/>
            <a:chOff x="3777162" y="501379"/>
            <a:chExt cx="2018929" cy="675327"/>
          </a:xfrm>
        </p:grpSpPr>
        <p:sp>
          <p:nvSpPr>
            <p:cNvPr id="91" name="AutoShape 7"/>
            <p:cNvSpPr>
              <a:spLocks noChangeArrowheads="1"/>
            </p:cNvSpPr>
            <p:nvPr/>
          </p:nvSpPr>
          <p:spPr bwMode="auto">
            <a:xfrm>
              <a:off x="3777162" y="501379"/>
              <a:ext cx="2018929" cy="293345"/>
            </a:xfrm>
            <a:prstGeom prst="roundRect">
              <a:avLst>
                <a:gd name="adj" fmla="val 16667"/>
              </a:avLst>
            </a:prstGeom>
            <a:solidFill>
              <a:srgbClr val="282878"/>
            </a:solidFill>
            <a:ln w="12700" cmpd="dbl" algn="ctr">
              <a:solidFill>
                <a:schemeClr val="accent1">
                  <a:lumMod val="60000"/>
                  <a:lumOff val="40000"/>
                </a:schemeClr>
              </a:solidFill>
              <a:round/>
              <a:headEnd/>
              <a:tailEnd/>
            </a:ln>
            <a:effectLst>
              <a:outerShdw dist="35921" dir="2700000" algn="ctr" rotWithShape="0">
                <a:schemeClr val="bg2"/>
              </a:outerShdw>
            </a:effectLst>
          </p:spPr>
          <p:txBody>
            <a:bodyPr wrap="none" anchor="ctr"/>
            <a:lstStyle/>
            <a:p>
              <a:pPr algn="ctr">
                <a:defRPr/>
              </a:pPr>
              <a:r>
                <a:rPr lang="zh-TW" altLang="en-US" dirty="0">
                  <a:solidFill>
                    <a:schemeClr val="bg1"/>
                  </a:solidFill>
                  <a:latin typeface="標楷體" panose="03000509000000000000" pitchFamily="65" charset="-120"/>
                </a:rPr>
                <a:t>會計組組長</a:t>
              </a:r>
              <a:endParaRPr lang="en-US" altLang="ja-JP" dirty="0">
                <a:solidFill>
                  <a:schemeClr val="bg1"/>
                </a:solidFill>
                <a:latin typeface="標楷體" panose="03000509000000000000" pitchFamily="65" charset="-120"/>
              </a:endParaRPr>
            </a:p>
          </p:txBody>
        </p:sp>
        <p:sp>
          <p:nvSpPr>
            <p:cNvPr id="92" name="AutoShape 7"/>
            <p:cNvSpPr>
              <a:spLocks noChangeArrowheads="1"/>
            </p:cNvSpPr>
            <p:nvPr/>
          </p:nvSpPr>
          <p:spPr bwMode="auto">
            <a:xfrm>
              <a:off x="3795719" y="799879"/>
              <a:ext cx="1971413" cy="376827"/>
            </a:xfrm>
            <a:prstGeom prst="roundRect">
              <a:avLst>
                <a:gd name="adj" fmla="val 16667"/>
              </a:avLst>
            </a:prstGeom>
            <a:solidFill>
              <a:schemeClr val="tx2"/>
            </a:solidFill>
            <a:ln w="9525" algn="ctr">
              <a:solidFill>
                <a:schemeClr val="tx1"/>
              </a:solidFill>
              <a:round/>
              <a:headEnd/>
              <a:tailEnd/>
            </a:ln>
            <a:effectLst>
              <a:outerShdw dist="35921" dir="2700000" algn="ctr" rotWithShape="0">
                <a:schemeClr val="bg2"/>
              </a:outerShdw>
            </a:effec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sz="1800" dirty="0" smtClean="0">
                  <a:solidFill>
                    <a:schemeClr val="bg1"/>
                  </a:solidFill>
                  <a:latin typeface="標楷體" pitchFamily="65" charset="-120"/>
                </a:rPr>
                <a:t>楊秀燕</a:t>
              </a:r>
              <a:r>
                <a:rPr lang="en-US" altLang="zh-TW" sz="1800" dirty="0" smtClean="0">
                  <a:solidFill>
                    <a:schemeClr val="bg1"/>
                  </a:solidFill>
                  <a:latin typeface="標楷體" pitchFamily="65" charset="-120"/>
                </a:rPr>
                <a:t>(</a:t>
              </a:r>
              <a:r>
                <a:rPr lang="en-US" altLang="zh-TW" sz="1800" dirty="0">
                  <a:solidFill>
                    <a:schemeClr val="bg1"/>
                  </a:solidFill>
                  <a:latin typeface="標楷體" pitchFamily="65" charset="-120"/>
                </a:rPr>
                <a:t>1168)</a:t>
              </a:r>
              <a:endParaRPr lang="en-US" altLang="ja-JP" sz="1800" dirty="0">
                <a:solidFill>
                  <a:schemeClr val="bg1"/>
                </a:solidFill>
                <a:latin typeface="標楷體" pitchFamily="65" charset="-120"/>
              </a:endParaRPr>
            </a:p>
          </p:txBody>
        </p:sp>
      </p:grpSp>
      <p:grpSp>
        <p:nvGrpSpPr>
          <p:cNvPr id="32" name="Group 3"/>
          <p:cNvGrpSpPr>
            <a:grpSpLocks/>
          </p:cNvGrpSpPr>
          <p:nvPr/>
        </p:nvGrpSpPr>
        <p:grpSpPr bwMode="auto">
          <a:xfrm>
            <a:off x="708121" y="2988104"/>
            <a:ext cx="1718298" cy="2616391"/>
            <a:chOff x="387" y="697"/>
            <a:chExt cx="4852" cy="2745"/>
          </a:xfrm>
        </p:grpSpPr>
        <p:grpSp>
          <p:nvGrpSpPr>
            <p:cNvPr id="82" name="Group 4"/>
            <p:cNvGrpSpPr>
              <a:grpSpLocks/>
            </p:cNvGrpSpPr>
            <p:nvPr/>
          </p:nvGrpSpPr>
          <p:grpSpPr bwMode="auto">
            <a:xfrm>
              <a:off x="387" y="697"/>
              <a:ext cx="4718" cy="867"/>
              <a:chOff x="387" y="697"/>
              <a:chExt cx="4718" cy="867"/>
            </a:xfrm>
          </p:grpSpPr>
          <p:sp>
            <p:nvSpPr>
              <p:cNvPr id="89" name="AutoShape 5"/>
              <p:cNvSpPr>
                <a:spLocks noChangeArrowheads="1"/>
              </p:cNvSpPr>
              <p:nvPr/>
            </p:nvSpPr>
            <p:spPr bwMode="auto">
              <a:xfrm>
                <a:off x="387" y="820"/>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莊淳雅</a:t>
                </a:r>
                <a:endParaRPr lang="ja-JP" altLang="en-US" dirty="0">
                  <a:latin typeface="Times New Roman" pitchFamily="18" charset="0"/>
                </a:endParaRPr>
              </a:p>
            </p:txBody>
          </p:sp>
          <p:sp>
            <p:nvSpPr>
              <p:cNvPr id="90" name="AutoShape 6"/>
              <p:cNvSpPr>
                <a:spLocks noChangeArrowheads="1"/>
              </p:cNvSpPr>
              <p:nvPr/>
            </p:nvSpPr>
            <p:spPr bwMode="auto">
              <a:xfrm>
                <a:off x="706" y="697"/>
                <a:ext cx="2303"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dirty="0">
                    <a:solidFill>
                      <a:schemeClr val="bg1"/>
                    </a:solidFill>
                    <a:latin typeface="Times New Roman" pitchFamily="18" charset="0"/>
                  </a:rPr>
                  <a:t>2126</a:t>
                </a:r>
                <a:endParaRPr lang="en-US" altLang="ja-JP" dirty="0">
                  <a:solidFill>
                    <a:schemeClr val="bg1"/>
                  </a:solidFill>
                  <a:latin typeface="Times New Roman" pitchFamily="18" charset="0"/>
                </a:endParaRPr>
              </a:p>
            </p:txBody>
          </p:sp>
        </p:grpSp>
        <p:grpSp>
          <p:nvGrpSpPr>
            <p:cNvPr id="83" name="Group 7"/>
            <p:cNvGrpSpPr>
              <a:grpSpLocks/>
            </p:cNvGrpSpPr>
            <p:nvPr/>
          </p:nvGrpSpPr>
          <p:grpSpPr bwMode="auto">
            <a:xfrm>
              <a:off x="521" y="1576"/>
              <a:ext cx="4718" cy="916"/>
              <a:chOff x="521" y="533"/>
              <a:chExt cx="4718" cy="916"/>
            </a:xfrm>
          </p:grpSpPr>
          <p:sp>
            <p:nvSpPr>
              <p:cNvPr id="87" name="AutoShape 8"/>
              <p:cNvSpPr>
                <a:spLocks noChangeArrowheads="1"/>
              </p:cNvSpPr>
              <p:nvPr/>
            </p:nvSpPr>
            <p:spPr bwMode="auto">
              <a:xfrm>
                <a:off x="521" y="705"/>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許雅雯</a:t>
                </a:r>
                <a:endParaRPr lang="ja-JP" altLang="en-US" dirty="0">
                  <a:latin typeface="Times New Roman" pitchFamily="18" charset="0"/>
                </a:endParaRPr>
              </a:p>
            </p:txBody>
          </p:sp>
          <p:sp>
            <p:nvSpPr>
              <p:cNvPr id="88" name="AutoShape 9"/>
              <p:cNvSpPr>
                <a:spLocks noChangeArrowheads="1"/>
              </p:cNvSpPr>
              <p:nvPr/>
            </p:nvSpPr>
            <p:spPr bwMode="auto">
              <a:xfrm>
                <a:off x="703" y="533"/>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sz="2400" dirty="0">
                    <a:solidFill>
                      <a:schemeClr val="bg1"/>
                    </a:solidFill>
                    <a:latin typeface="Times New Roman" pitchFamily="18" charset="0"/>
                  </a:rPr>
                  <a:t>2118</a:t>
                </a:r>
                <a:endParaRPr lang="en-US" altLang="ja-JP" sz="2400" dirty="0">
                  <a:solidFill>
                    <a:schemeClr val="bg1"/>
                  </a:solidFill>
                  <a:latin typeface="Times New Roman" pitchFamily="18" charset="0"/>
                </a:endParaRPr>
              </a:p>
            </p:txBody>
          </p:sp>
        </p:grpSp>
        <p:grpSp>
          <p:nvGrpSpPr>
            <p:cNvPr id="84" name="Group 10"/>
            <p:cNvGrpSpPr>
              <a:grpSpLocks/>
            </p:cNvGrpSpPr>
            <p:nvPr/>
          </p:nvGrpSpPr>
          <p:grpSpPr bwMode="auto">
            <a:xfrm>
              <a:off x="387" y="2515"/>
              <a:ext cx="4718" cy="927"/>
              <a:chOff x="387" y="429"/>
              <a:chExt cx="4718" cy="927"/>
            </a:xfrm>
          </p:grpSpPr>
          <p:sp>
            <p:nvSpPr>
              <p:cNvPr id="85" name="AutoShape 11"/>
              <p:cNvSpPr>
                <a:spLocks noChangeArrowheads="1"/>
              </p:cNvSpPr>
              <p:nvPr/>
            </p:nvSpPr>
            <p:spPr bwMode="auto">
              <a:xfrm>
                <a:off x="387" y="612"/>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a:latin typeface="Times New Roman" pitchFamily="18" charset="0"/>
                  </a:rPr>
                  <a:t>陳立舜</a:t>
                </a:r>
                <a:endParaRPr lang="ja-JP" altLang="en-US" dirty="0">
                  <a:latin typeface="Times New Roman" pitchFamily="18" charset="0"/>
                </a:endParaRPr>
              </a:p>
            </p:txBody>
          </p:sp>
          <p:sp>
            <p:nvSpPr>
              <p:cNvPr id="86" name="AutoShape 12"/>
              <p:cNvSpPr>
                <a:spLocks noChangeArrowheads="1"/>
              </p:cNvSpPr>
              <p:nvPr/>
            </p:nvSpPr>
            <p:spPr bwMode="auto">
              <a:xfrm>
                <a:off x="590" y="429"/>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sz="2400" dirty="0">
                    <a:solidFill>
                      <a:schemeClr val="bg1"/>
                    </a:solidFill>
                    <a:latin typeface="Times New Roman" pitchFamily="18" charset="0"/>
                  </a:rPr>
                  <a:t>2138</a:t>
                </a:r>
                <a:endParaRPr lang="en-US" altLang="ja-JP" sz="2400" dirty="0">
                  <a:solidFill>
                    <a:schemeClr val="bg1"/>
                  </a:solidFill>
                  <a:latin typeface="Times New Roman" pitchFamily="18" charset="0"/>
                </a:endParaRPr>
              </a:p>
            </p:txBody>
          </p:sp>
        </p:grpSp>
      </p:grpSp>
      <p:grpSp>
        <p:nvGrpSpPr>
          <p:cNvPr id="33" name="群組 11"/>
          <p:cNvGrpSpPr>
            <a:grpSpLocks/>
          </p:cNvGrpSpPr>
          <p:nvPr/>
        </p:nvGrpSpPr>
        <p:grpSpPr bwMode="auto">
          <a:xfrm>
            <a:off x="2756423" y="3025738"/>
            <a:ext cx="1923952" cy="3370143"/>
            <a:chOff x="5760568" y="3255228"/>
            <a:chExt cx="1907057" cy="3035152"/>
          </a:xfrm>
        </p:grpSpPr>
        <p:grpSp>
          <p:nvGrpSpPr>
            <p:cNvPr id="70" name="Group 4"/>
            <p:cNvGrpSpPr>
              <a:grpSpLocks/>
            </p:cNvGrpSpPr>
            <p:nvPr/>
          </p:nvGrpSpPr>
          <p:grpSpPr bwMode="auto">
            <a:xfrm>
              <a:off x="5760568" y="3255228"/>
              <a:ext cx="1907057" cy="756547"/>
              <a:chOff x="521" y="714"/>
              <a:chExt cx="4718" cy="1038"/>
            </a:xfrm>
          </p:grpSpPr>
          <p:sp>
            <p:nvSpPr>
              <p:cNvPr id="80" name="AutoShape 5"/>
              <p:cNvSpPr>
                <a:spLocks noChangeArrowheads="1"/>
              </p:cNvSpPr>
              <p:nvPr/>
            </p:nvSpPr>
            <p:spPr bwMode="auto">
              <a:xfrm>
                <a:off x="521" y="815"/>
                <a:ext cx="4718" cy="937"/>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張明錦</a:t>
                </a:r>
                <a:endParaRPr lang="ja-JP" altLang="en-US" dirty="0">
                  <a:latin typeface="Times New Roman" pitchFamily="18" charset="0"/>
                </a:endParaRPr>
              </a:p>
            </p:txBody>
          </p:sp>
          <p:sp>
            <p:nvSpPr>
              <p:cNvPr id="81" name="AutoShape 6"/>
              <p:cNvSpPr>
                <a:spLocks noChangeArrowheads="1"/>
              </p:cNvSpPr>
              <p:nvPr/>
            </p:nvSpPr>
            <p:spPr bwMode="auto">
              <a:xfrm>
                <a:off x="748" y="714"/>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dirty="0">
                    <a:solidFill>
                      <a:schemeClr val="bg1"/>
                    </a:solidFill>
                    <a:latin typeface="Times New Roman" pitchFamily="18" charset="0"/>
                  </a:rPr>
                  <a:t>1164</a:t>
                </a:r>
                <a:endParaRPr lang="en-US" altLang="ja-JP" dirty="0">
                  <a:solidFill>
                    <a:schemeClr val="bg1"/>
                  </a:solidFill>
                  <a:latin typeface="Times New Roman" pitchFamily="18" charset="0"/>
                </a:endParaRPr>
              </a:p>
            </p:txBody>
          </p:sp>
        </p:grpSp>
        <p:grpSp>
          <p:nvGrpSpPr>
            <p:cNvPr id="71" name="Group 7"/>
            <p:cNvGrpSpPr>
              <a:grpSpLocks/>
            </p:cNvGrpSpPr>
            <p:nvPr/>
          </p:nvGrpSpPr>
          <p:grpSpPr bwMode="auto">
            <a:xfrm>
              <a:off x="5760568" y="4110897"/>
              <a:ext cx="1907057" cy="661067"/>
              <a:chOff x="521" y="845"/>
              <a:chExt cx="4718" cy="907"/>
            </a:xfrm>
          </p:grpSpPr>
          <p:sp>
            <p:nvSpPr>
              <p:cNvPr id="78" name="AutoShape 8"/>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a:latin typeface="Times New Roman" pitchFamily="18" charset="0"/>
                  </a:rPr>
                  <a:t>李雅惠</a:t>
                </a:r>
                <a:endParaRPr lang="ja-JP" altLang="en-US" dirty="0">
                  <a:latin typeface="Times New Roman" pitchFamily="18" charset="0"/>
                </a:endParaRPr>
              </a:p>
            </p:txBody>
          </p:sp>
          <p:sp>
            <p:nvSpPr>
              <p:cNvPr id="79" name="AutoShape 9"/>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a:solidFill>
                      <a:schemeClr val="bg1"/>
                    </a:solidFill>
                    <a:latin typeface="Times New Roman" pitchFamily="18" charset="0"/>
                  </a:rPr>
                  <a:t>1167</a:t>
                </a:r>
                <a:endParaRPr lang="en-US" altLang="ja-JP">
                  <a:solidFill>
                    <a:schemeClr val="bg1"/>
                  </a:solidFill>
                  <a:latin typeface="Times New Roman" pitchFamily="18" charset="0"/>
                </a:endParaRPr>
              </a:p>
            </p:txBody>
          </p:sp>
        </p:grpSp>
        <p:grpSp>
          <p:nvGrpSpPr>
            <p:cNvPr id="72" name="Group 10"/>
            <p:cNvGrpSpPr>
              <a:grpSpLocks/>
            </p:cNvGrpSpPr>
            <p:nvPr/>
          </p:nvGrpSpPr>
          <p:grpSpPr bwMode="auto">
            <a:xfrm>
              <a:off x="5760568" y="4871087"/>
              <a:ext cx="1907057" cy="661067"/>
              <a:chOff x="521" y="845"/>
              <a:chExt cx="4718" cy="907"/>
            </a:xfrm>
          </p:grpSpPr>
          <p:sp>
            <p:nvSpPr>
              <p:cNvPr id="76" name="AutoShape 11"/>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a:latin typeface="Times New Roman" pitchFamily="18" charset="0"/>
                  </a:rPr>
                  <a:t>戴慧娟</a:t>
                </a:r>
                <a:endParaRPr lang="ja-JP" altLang="en-US" dirty="0">
                  <a:latin typeface="Times New Roman" pitchFamily="18" charset="0"/>
                </a:endParaRPr>
              </a:p>
            </p:txBody>
          </p:sp>
          <p:sp>
            <p:nvSpPr>
              <p:cNvPr id="77" name="AutoShape 12"/>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dirty="0" smtClean="0">
                    <a:solidFill>
                      <a:schemeClr val="bg1"/>
                    </a:solidFill>
                    <a:latin typeface="Times New Roman" pitchFamily="18" charset="0"/>
                  </a:rPr>
                  <a:t>1169</a:t>
                </a:r>
                <a:endParaRPr lang="en-US" altLang="ja-JP" dirty="0">
                  <a:solidFill>
                    <a:schemeClr val="bg1"/>
                  </a:solidFill>
                  <a:latin typeface="Times New Roman" pitchFamily="18" charset="0"/>
                </a:endParaRPr>
              </a:p>
            </p:txBody>
          </p:sp>
        </p:grpSp>
        <p:grpSp>
          <p:nvGrpSpPr>
            <p:cNvPr id="73" name="Group 10"/>
            <p:cNvGrpSpPr>
              <a:grpSpLocks/>
            </p:cNvGrpSpPr>
            <p:nvPr/>
          </p:nvGrpSpPr>
          <p:grpSpPr bwMode="auto">
            <a:xfrm>
              <a:off x="5760568" y="5668671"/>
              <a:ext cx="1907057" cy="621709"/>
              <a:chOff x="521" y="845"/>
              <a:chExt cx="4718" cy="853"/>
            </a:xfrm>
          </p:grpSpPr>
          <p:sp>
            <p:nvSpPr>
              <p:cNvPr id="74" name="AutoShape 11"/>
              <p:cNvSpPr>
                <a:spLocks noChangeArrowheads="1"/>
              </p:cNvSpPr>
              <p:nvPr/>
            </p:nvSpPr>
            <p:spPr bwMode="auto">
              <a:xfrm>
                <a:off x="521" y="954"/>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a:latin typeface="Times New Roman" pitchFamily="18" charset="0"/>
                  </a:rPr>
                  <a:t>謝理真</a:t>
                </a:r>
                <a:endParaRPr lang="ja-JP" altLang="en-US" dirty="0">
                  <a:latin typeface="Times New Roman" pitchFamily="18" charset="0"/>
                </a:endParaRPr>
              </a:p>
            </p:txBody>
          </p:sp>
          <p:sp>
            <p:nvSpPr>
              <p:cNvPr id="75" name="AutoShape 12"/>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dirty="0" smtClean="0">
                    <a:solidFill>
                      <a:schemeClr val="bg1"/>
                    </a:solidFill>
                    <a:latin typeface="Times New Roman" pitchFamily="18" charset="0"/>
                  </a:rPr>
                  <a:t>2102</a:t>
                </a:r>
                <a:endParaRPr lang="en-US" altLang="ja-JP" dirty="0">
                  <a:solidFill>
                    <a:schemeClr val="bg1"/>
                  </a:solidFill>
                  <a:latin typeface="Times New Roman" pitchFamily="18" charset="0"/>
                </a:endParaRPr>
              </a:p>
            </p:txBody>
          </p:sp>
        </p:grpSp>
      </p:grpSp>
      <p:grpSp>
        <p:nvGrpSpPr>
          <p:cNvPr id="34" name="群組 89"/>
          <p:cNvGrpSpPr>
            <a:grpSpLocks/>
          </p:cNvGrpSpPr>
          <p:nvPr/>
        </p:nvGrpSpPr>
        <p:grpSpPr bwMode="auto">
          <a:xfrm>
            <a:off x="5721889" y="3107369"/>
            <a:ext cx="1923953" cy="3227116"/>
            <a:chOff x="5760568" y="3350707"/>
            <a:chExt cx="1907057" cy="2979031"/>
          </a:xfrm>
        </p:grpSpPr>
        <p:grpSp>
          <p:nvGrpSpPr>
            <p:cNvPr id="58" name="Group 4"/>
            <p:cNvGrpSpPr>
              <a:grpSpLocks/>
            </p:cNvGrpSpPr>
            <p:nvPr/>
          </p:nvGrpSpPr>
          <p:grpSpPr bwMode="auto">
            <a:xfrm>
              <a:off x="5760568" y="3350707"/>
              <a:ext cx="1907057" cy="661067"/>
              <a:chOff x="521" y="845"/>
              <a:chExt cx="4718" cy="907"/>
            </a:xfrm>
          </p:grpSpPr>
          <p:sp>
            <p:nvSpPr>
              <p:cNvPr id="68" name="AutoShape 5"/>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sz="2400" dirty="0" smtClean="0">
                    <a:latin typeface="Times New Roman" pitchFamily="18" charset="0"/>
                  </a:rPr>
                  <a:t>佘慧慈</a:t>
                </a:r>
                <a:endParaRPr lang="ja-JP" altLang="en-US" sz="2400" dirty="0">
                  <a:latin typeface="Times New Roman" pitchFamily="18" charset="0"/>
                </a:endParaRPr>
              </a:p>
            </p:txBody>
          </p:sp>
          <p:sp>
            <p:nvSpPr>
              <p:cNvPr id="69" name="AutoShape 6"/>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a:solidFill>
                      <a:schemeClr val="bg1"/>
                    </a:solidFill>
                    <a:latin typeface="Times New Roman" pitchFamily="18" charset="0"/>
                  </a:rPr>
                  <a:t>1165</a:t>
                </a:r>
                <a:endParaRPr lang="en-US" altLang="ja-JP">
                  <a:solidFill>
                    <a:schemeClr val="bg1"/>
                  </a:solidFill>
                  <a:latin typeface="Times New Roman" pitchFamily="18" charset="0"/>
                </a:endParaRPr>
              </a:p>
            </p:txBody>
          </p:sp>
        </p:grpSp>
        <p:grpSp>
          <p:nvGrpSpPr>
            <p:cNvPr id="59" name="Group 7"/>
            <p:cNvGrpSpPr>
              <a:grpSpLocks/>
            </p:cNvGrpSpPr>
            <p:nvPr/>
          </p:nvGrpSpPr>
          <p:grpSpPr bwMode="auto">
            <a:xfrm>
              <a:off x="5760568" y="4110897"/>
              <a:ext cx="1907057" cy="661067"/>
              <a:chOff x="521" y="845"/>
              <a:chExt cx="4718" cy="907"/>
            </a:xfrm>
          </p:grpSpPr>
          <p:sp>
            <p:nvSpPr>
              <p:cNvPr id="66" name="AutoShape 8"/>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陳鈺欣</a:t>
                </a:r>
                <a:endParaRPr lang="ja-JP" altLang="en-US" dirty="0">
                  <a:latin typeface="Times New Roman" pitchFamily="18" charset="0"/>
                </a:endParaRPr>
              </a:p>
            </p:txBody>
          </p:sp>
          <p:sp>
            <p:nvSpPr>
              <p:cNvPr id="67" name="AutoShape 9"/>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a:solidFill>
                      <a:schemeClr val="bg1"/>
                    </a:solidFill>
                    <a:latin typeface="Times New Roman" pitchFamily="18" charset="0"/>
                  </a:rPr>
                  <a:t>1166</a:t>
                </a:r>
                <a:endParaRPr lang="en-US" altLang="ja-JP">
                  <a:solidFill>
                    <a:schemeClr val="bg1"/>
                  </a:solidFill>
                  <a:latin typeface="Times New Roman" pitchFamily="18" charset="0"/>
                </a:endParaRPr>
              </a:p>
            </p:txBody>
          </p:sp>
        </p:grpSp>
        <p:grpSp>
          <p:nvGrpSpPr>
            <p:cNvPr id="60" name="Group 10"/>
            <p:cNvGrpSpPr>
              <a:grpSpLocks/>
            </p:cNvGrpSpPr>
            <p:nvPr/>
          </p:nvGrpSpPr>
          <p:grpSpPr bwMode="auto">
            <a:xfrm>
              <a:off x="5760568" y="4871087"/>
              <a:ext cx="1907057" cy="661067"/>
              <a:chOff x="521" y="845"/>
              <a:chExt cx="4718" cy="907"/>
            </a:xfrm>
          </p:grpSpPr>
          <p:sp>
            <p:nvSpPr>
              <p:cNvPr id="64" name="AutoShape 11"/>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a:latin typeface="Times New Roman" pitchFamily="18" charset="0"/>
                  </a:rPr>
                  <a:t>曹秀玲</a:t>
                </a:r>
                <a:endParaRPr lang="ja-JP" altLang="en-US" dirty="0">
                  <a:latin typeface="Times New Roman" pitchFamily="18" charset="0"/>
                </a:endParaRPr>
              </a:p>
            </p:txBody>
          </p:sp>
          <p:sp>
            <p:nvSpPr>
              <p:cNvPr id="65" name="AutoShape 12"/>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a:solidFill>
                      <a:schemeClr val="bg1"/>
                    </a:solidFill>
                    <a:latin typeface="Times New Roman" pitchFamily="18" charset="0"/>
                  </a:rPr>
                  <a:t>1163</a:t>
                </a:r>
                <a:endParaRPr lang="en-US" altLang="ja-JP">
                  <a:solidFill>
                    <a:schemeClr val="bg1"/>
                  </a:solidFill>
                  <a:latin typeface="Times New Roman" pitchFamily="18" charset="0"/>
                </a:endParaRPr>
              </a:p>
            </p:txBody>
          </p:sp>
        </p:grpSp>
        <p:grpSp>
          <p:nvGrpSpPr>
            <p:cNvPr id="61" name="Group 10"/>
            <p:cNvGrpSpPr>
              <a:grpSpLocks/>
            </p:cNvGrpSpPr>
            <p:nvPr/>
          </p:nvGrpSpPr>
          <p:grpSpPr bwMode="auto">
            <a:xfrm>
              <a:off x="5760568" y="5668671"/>
              <a:ext cx="1907057" cy="661067"/>
              <a:chOff x="521" y="845"/>
              <a:chExt cx="4718" cy="907"/>
            </a:xfrm>
          </p:grpSpPr>
          <p:sp>
            <p:nvSpPr>
              <p:cNvPr id="62" name="AutoShape 11"/>
              <p:cNvSpPr>
                <a:spLocks noChangeArrowheads="1"/>
              </p:cNvSpPr>
              <p:nvPr/>
            </p:nvSpPr>
            <p:spPr bwMode="auto">
              <a:xfrm>
                <a:off x="521" y="1008"/>
                <a:ext cx="4718" cy="744"/>
              </a:xfrm>
              <a:prstGeom prst="roundRect">
                <a:avLst>
                  <a:gd name="adj" fmla="val 7542"/>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鄭素蘭</a:t>
                </a:r>
                <a:endParaRPr lang="ja-JP" altLang="en-US" dirty="0">
                  <a:latin typeface="Times New Roman" pitchFamily="18" charset="0"/>
                </a:endParaRPr>
              </a:p>
            </p:txBody>
          </p:sp>
          <p:sp>
            <p:nvSpPr>
              <p:cNvPr id="63" name="AutoShape 12"/>
              <p:cNvSpPr>
                <a:spLocks noChangeArrowheads="1"/>
              </p:cNvSpPr>
              <p:nvPr/>
            </p:nvSpPr>
            <p:spPr bwMode="auto">
              <a:xfrm>
                <a:off x="703" y="845"/>
                <a:ext cx="2132" cy="301"/>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dirty="0">
                    <a:solidFill>
                      <a:schemeClr val="bg1"/>
                    </a:solidFill>
                    <a:latin typeface="Times New Roman" pitchFamily="18" charset="0"/>
                  </a:rPr>
                  <a:t>1163</a:t>
                </a:r>
                <a:endParaRPr lang="en-US" altLang="ja-JP" dirty="0">
                  <a:solidFill>
                    <a:schemeClr val="bg1"/>
                  </a:solidFill>
                  <a:latin typeface="Times New Roman" pitchFamily="18" charset="0"/>
                </a:endParaRPr>
              </a:p>
            </p:txBody>
          </p:sp>
        </p:grpSp>
      </p:grpSp>
      <p:cxnSp>
        <p:nvCxnSpPr>
          <p:cNvPr id="55" name="AutoShape 26"/>
          <p:cNvCxnSpPr>
            <a:cxnSpLocks noChangeShapeType="1"/>
          </p:cNvCxnSpPr>
          <p:nvPr/>
        </p:nvCxnSpPr>
        <p:spPr bwMode="auto">
          <a:xfrm>
            <a:off x="6803867" y="2848248"/>
            <a:ext cx="0" cy="342074"/>
          </a:xfrm>
          <a:prstGeom prst="straightConnector1">
            <a:avLst/>
          </a:prstGeom>
          <a:ln>
            <a:headEnd/>
            <a:tailEnd/>
          </a:ln>
        </p:spPr>
        <p:style>
          <a:lnRef idx="2">
            <a:schemeClr val="accent4"/>
          </a:lnRef>
          <a:fillRef idx="0">
            <a:schemeClr val="accent4"/>
          </a:fillRef>
          <a:effectRef idx="1">
            <a:schemeClr val="accent4"/>
          </a:effectRef>
          <a:fontRef idx="minor">
            <a:schemeClr val="tx1"/>
          </a:fontRef>
        </p:style>
      </p:cxnSp>
      <p:cxnSp>
        <p:nvCxnSpPr>
          <p:cNvPr id="56" name="直線單箭頭接點 55"/>
          <p:cNvCxnSpPr/>
          <p:nvPr/>
        </p:nvCxnSpPr>
        <p:spPr bwMode="auto">
          <a:xfrm>
            <a:off x="1708742" y="3000085"/>
            <a:ext cx="0" cy="28398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7" name="直線單箭頭接點 56"/>
          <p:cNvCxnSpPr/>
          <p:nvPr/>
        </p:nvCxnSpPr>
        <p:spPr bwMode="auto">
          <a:xfrm>
            <a:off x="3961095" y="3000085"/>
            <a:ext cx="0" cy="2484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95" name="AutoShape 7"/>
          <p:cNvSpPr>
            <a:spLocks noChangeArrowheads="1"/>
          </p:cNvSpPr>
          <p:nvPr/>
        </p:nvSpPr>
        <p:spPr bwMode="auto">
          <a:xfrm>
            <a:off x="2014704" y="2018638"/>
            <a:ext cx="1870075" cy="366694"/>
          </a:xfrm>
          <a:prstGeom prst="roundRect">
            <a:avLst>
              <a:gd name="adj" fmla="val 16667"/>
            </a:avLst>
          </a:prstGeom>
          <a:solidFill>
            <a:srgbClr val="282878"/>
          </a:solidFill>
          <a:ln w="12700" cmpd="dbl" algn="ctr">
            <a:solidFill>
              <a:schemeClr val="accent1">
                <a:lumMod val="60000"/>
                <a:lumOff val="40000"/>
              </a:schemeClr>
            </a:solidFill>
            <a:round/>
            <a:headEnd/>
            <a:tailEnd/>
          </a:ln>
          <a:effectLst>
            <a:outerShdw dist="35921" dir="2700000" algn="ctr" rotWithShape="0">
              <a:schemeClr val="bg2"/>
            </a:outerShdw>
          </a:effectLst>
        </p:spPr>
        <p:txBody>
          <a:bodyPr wrap="none" anchor="ctr"/>
          <a:lstStyle/>
          <a:p>
            <a:pPr algn="ctr">
              <a:defRPr/>
            </a:pPr>
            <a:r>
              <a:rPr lang="zh-TW" altLang="en-US" dirty="0">
                <a:solidFill>
                  <a:schemeClr val="bg1"/>
                </a:solidFill>
                <a:latin typeface="標楷體" panose="03000509000000000000" pitchFamily="65" charset="-120"/>
              </a:rPr>
              <a:t>預算組組長</a:t>
            </a:r>
            <a:endParaRPr lang="en-US" altLang="ja-JP" dirty="0">
              <a:solidFill>
                <a:schemeClr val="bg1"/>
              </a:solidFill>
              <a:latin typeface="標楷體" panose="03000509000000000000" pitchFamily="65" charset="-120"/>
            </a:endParaRPr>
          </a:p>
        </p:txBody>
      </p:sp>
      <p:sp>
        <p:nvSpPr>
          <p:cNvPr id="96" name="AutoShape 7"/>
          <p:cNvSpPr>
            <a:spLocks noChangeArrowheads="1"/>
          </p:cNvSpPr>
          <p:nvPr/>
        </p:nvSpPr>
        <p:spPr bwMode="auto">
          <a:xfrm>
            <a:off x="2009639" y="2379000"/>
            <a:ext cx="1870075" cy="469248"/>
          </a:xfrm>
          <a:prstGeom prst="roundRect">
            <a:avLst>
              <a:gd name="adj" fmla="val 16667"/>
            </a:avLst>
          </a:prstGeom>
          <a:solidFill>
            <a:schemeClr val="tx2"/>
          </a:solidFill>
          <a:ln w="9525" algn="ctr">
            <a:solidFill>
              <a:schemeClr val="tx1"/>
            </a:solidFill>
            <a:round/>
            <a:headEnd/>
            <a:tailEnd/>
          </a:ln>
          <a:effectLst>
            <a:outerShdw dist="35921" dir="2700000" algn="ctr" rotWithShape="0">
              <a:schemeClr val="bg2"/>
            </a:outerShdw>
          </a:effec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sz="1800" dirty="0" smtClean="0">
                <a:solidFill>
                  <a:schemeClr val="bg1"/>
                </a:solidFill>
                <a:latin typeface="標楷體" pitchFamily="65" charset="-120"/>
              </a:rPr>
              <a:t>吳佳容</a:t>
            </a:r>
            <a:r>
              <a:rPr lang="en-US" altLang="zh-TW" sz="1800" dirty="0" smtClean="0">
                <a:solidFill>
                  <a:schemeClr val="bg1"/>
                </a:solidFill>
                <a:latin typeface="標楷體" pitchFamily="65" charset="-120"/>
              </a:rPr>
              <a:t>(</a:t>
            </a:r>
            <a:r>
              <a:rPr lang="en-US" altLang="zh-TW" sz="1800" dirty="0">
                <a:solidFill>
                  <a:schemeClr val="bg1"/>
                </a:solidFill>
                <a:latin typeface="標楷體" pitchFamily="65" charset="-120"/>
              </a:rPr>
              <a:t>1162)</a:t>
            </a:r>
            <a:endParaRPr lang="en-US" altLang="ja-JP" sz="1800" dirty="0">
              <a:solidFill>
                <a:schemeClr val="bg1"/>
              </a:solidFill>
              <a:latin typeface="標楷體" pitchFamily="65" charset="-120"/>
            </a:endParaRPr>
          </a:p>
        </p:txBody>
      </p:sp>
      <p:cxnSp>
        <p:nvCxnSpPr>
          <p:cNvPr id="8" name="直線接點 7"/>
          <p:cNvCxnSpPr>
            <a:stCxn id="94" idx="2"/>
          </p:cNvCxnSpPr>
          <p:nvPr/>
        </p:nvCxnSpPr>
        <p:spPr>
          <a:xfrm flipH="1">
            <a:off x="4779136" y="1211417"/>
            <a:ext cx="1" cy="5820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2838432" y="1808336"/>
            <a:ext cx="40067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830641" y="1988840"/>
            <a:ext cx="0" cy="88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6845202" y="1808336"/>
            <a:ext cx="0" cy="268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2838432" y="1793399"/>
            <a:ext cx="0" cy="2395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a:xfrm flipV="1">
            <a:off x="1708742" y="3000085"/>
            <a:ext cx="2252353" cy="19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stCxn id="96" idx="2"/>
          </p:cNvCxnSpPr>
          <p:nvPr/>
        </p:nvCxnSpPr>
        <p:spPr>
          <a:xfrm>
            <a:off x="2944677" y="2848248"/>
            <a:ext cx="5064" cy="1710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AutoShape 11"/>
          <p:cNvSpPr>
            <a:spLocks noChangeArrowheads="1"/>
          </p:cNvSpPr>
          <p:nvPr/>
        </p:nvSpPr>
        <p:spPr bwMode="auto">
          <a:xfrm>
            <a:off x="708120" y="5794005"/>
            <a:ext cx="1670843" cy="645579"/>
          </a:xfrm>
          <a:prstGeom prst="roundRect">
            <a:avLst>
              <a:gd name="adj" fmla="val 15279"/>
            </a:avLst>
          </a:prstGeom>
          <a:solidFill>
            <a:srgbClr val="E8E55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tIns="180000"/>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zh-TW" altLang="en-US" dirty="0" smtClean="0">
                <a:latin typeface="Times New Roman" pitchFamily="18" charset="0"/>
              </a:rPr>
              <a:t>陳琬翎</a:t>
            </a:r>
            <a:endParaRPr lang="ja-JP" altLang="en-US" dirty="0">
              <a:latin typeface="Times New Roman" pitchFamily="18" charset="0"/>
            </a:endParaRPr>
          </a:p>
        </p:txBody>
      </p:sp>
      <p:sp>
        <p:nvSpPr>
          <p:cNvPr id="100" name="AutoShape 12"/>
          <p:cNvSpPr>
            <a:spLocks noChangeArrowheads="1"/>
          </p:cNvSpPr>
          <p:nvPr/>
        </p:nvSpPr>
        <p:spPr bwMode="auto">
          <a:xfrm>
            <a:off x="755576" y="5640166"/>
            <a:ext cx="755031" cy="286897"/>
          </a:xfrm>
          <a:prstGeom prst="roundRect">
            <a:avLst>
              <a:gd name="adj" fmla="val 50000"/>
            </a:avLst>
          </a:prstGeom>
          <a:solidFill>
            <a:srgbClr val="787628"/>
          </a:soli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FontTx/>
              <a:buNone/>
            </a:pPr>
            <a:r>
              <a:rPr lang="en-US" altLang="zh-TW" sz="2400" dirty="0" smtClean="0">
                <a:solidFill>
                  <a:schemeClr val="bg1"/>
                </a:solidFill>
                <a:latin typeface="Times New Roman" pitchFamily="18" charset="0"/>
              </a:rPr>
              <a:t>2129</a:t>
            </a:r>
            <a:endParaRPr lang="en-US" altLang="ja-JP" sz="2400" dirty="0">
              <a:solidFill>
                <a:schemeClr val="bg1"/>
              </a:solidFill>
              <a:latin typeface="Times New Roman" pitchFamily="18" charset="0"/>
            </a:endParaRPr>
          </a:p>
        </p:txBody>
      </p:sp>
    </p:spTree>
    <p:extLst>
      <p:ext uri="{BB962C8B-B14F-4D97-AF65-F5344CB8AC3E}">
        <p14:creationId xmlns:p14="http://schemas.microsoft.com/office/powerpoint/2010/main" val="1652525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05169" y="294623"/>
            <a:ext cx="5616575" cy="536575"/>
          </a:xfrm>
        </p:spPr>
        <p:txBody>
          <a:bodyPr/>
          <a:lstStyle/>
          <a:p>
            <a:pPr algn="dist" eaLnBrk="1" hangingPunct="1"/>
            <a:r>
              <a:rPr lang="zh-TW" altLang="en-US" sz="3600" dirty="0">
                <a:solidFill>
                  <a:schemeClr val="tx1"/>
                </a:solidFill>
                <a:latin typeface="標楷體" pitchFamily="65" charset="-120"/>
                <a:ea typeface="標楷體" pitchFamily="65" charset="-120"/>
              </a:rPr>
              <a:t>主</a:t>
            </a:r>
            <a:r>
              <a:rPr lang="zh-TW" altLang="en-US" sz="3600" dirty="0" smtClean="0">
                <a:solidFill>
                  <a:schemeClr val="tx1"/>
                </a:solidFill>
                <a:latin typeface="標楷體" pitchFamily="65" charset="-120"/>
                <a:ea typeface="標楷體" pitchFamily="65" charset="-120"/>
              </a:rPr>
              <a:t>計室業務職掌</a:t>
            </a:r>
          </a:p>
        </p:txBody>
      </p:sp>
      <p:sp>
        <p:nvSpPr>
          <p:cNvPr id="6147" name="Rectangle 3"/>
          <p:cNvSpPr>
            <a:spLocks noChangeArrowheads="1"/>
          </p:cNvSpPr>
          <p:nvPr/>
        </p:nvSpPr>
        <p:spPr bwMode="auto">
          <a:xfrm>
            <a:off x="3275806" y="1340768"/>
            <a:ext cx="2879725" cy="649288"/>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3200" dirty="0" smtClean="0"/>
              <a:t>主計</a:t>
            </a:r>
            <a:r>
              <a:rPr kumimoji="1" lang="zh-TW" altLang="en-US" sz="3200" dirty="0"/>
              <a:t>主任</a:t>
            </a:r>
          </a:p>
        </p:txBody>
      </p:sp>
      <p:sp>
        <p:nvSpPr>
          <p:cNvPr id="6148" name="Line 4"/>
          <p:cNvSpPr>
            <a:spLocks noChangeShapeType="1"/>
          </p:cNvSpPr>
          <p:nvPr/>
        </p:nvSpPr>
        <p:spPr bwMode="auto">
          <a:xfrm>
            <a:off x="2124075" y="3070225"/>
            <a:ext cx="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6149" name="Rectangle 5"/>
          <p:cNvSpPr>
            <a:spLocks noChangeArrowheads="1"/>
          </p:cNvSpPr>
          <p:nvPr/>
        </p:nvSpPr>
        <p:spPr bwMode="auto">
          <a:xfrm>
            <a:off x="2195513" y="2649326"/>
            <a:ext cx="1368425" cy="504825"/>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3200" dirty="0"/>
              <a:t>預算組</a:t>
            </a:r>
          </a:p>
        </p:txBody>
      </p:sp>
      <p:sp>
        <p:nvSpPr>
          <p:cNvPr id="6150" name="Rectangle 6"/>
          <p:cNvSpPr>
            <a:spLocks noChangeArrowheads="1"/>
          </p:cNvSpPr>
          <p:nvPr/>
        </p:nvSpPr>
        <p:spPr bwMode="auto">
          <a:xfrm>
            <a:off x="5993039" y="2652728"/>
            <a:ext cx="1439862" cy="504825"/>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3200"/>
              <a:t>會計組</a:t>
            </a:r>
          </a:p>
        </p:txBody>
      </p:sp>
      <p:sp>
        <p:nvSpPr>
          <p:cNvPr id="6151" name="Rectangle 7"/>
          <p:cNvSpPr>
            <a:spLocks noChangeArrowheads="1"/>
          </p:cNvSpPr>
          <p:nvPr/>
        </p:nvSpPr>
        <p:spPr bwMode="auto">
          <a:xfrm>
            <a:off x="1187450"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2200"/>
              <a:t>預</a:t>
            </a:r>
          </a:p>
          <a:p>
            <a:pPr algn="ctr" eaLnBrk="1" hangingPunct="1"/>
            <a:r>
              <a:rPr kumimoji="1" lang="zh-TW" altLang="en-US" sz="2200"/>
              <a:t>算</a:t>
            </a:r>
          </a:p>
          <a:p>
            <a:pPr algn="ctr" eaLnBrk="1" hangingPunct="1"/>
            <a:r>
              <a:rPr kumimoji="1" lang="zh-TW" altLang="en-US" sz="2200"/>
              <a:t>之</a:t>
            </a:r>
          </a:p>
          <a:p>
            <a:pPr algn="ctr" eaLnBrk="1" hangingPunct="1"/>
            <a:r>
              <a:rPr kumimoji="1" lang="zh-TW" altLang="en-US" sz="2200"/>
              <a:t>籌</a:t>
            </a:r>
          </a:p>
          <a:p>
            <a:pPr algn="ctr" eaLnBrk="1" hangingPunct="1"/>
            <a:r>
              <a:rPr kumimoji="1" lang="zh-TW" altLang="en-US" sz="2200"/>
              <a:t>編</a:t>
            </a:r>
          </a:p>
        </p:txBody>
      </p:sp>
      <p:sp>
        <p:nvSpPr>
          <p:cNvPr id="6152" name="Rectangle 8"/>
          <p:cNvSpPr>
            <a:spLocks noChangeArrowheads="1"/>
          </p:cNvSpPr>
          <p:nvPr/>
        </p:nvSpPr>
        <p:spPr bwMode="auto">
          <a:xfrm>
            <a:off x="1908175"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endParaRPr kumimoji="1" lang="zh-TW" altLang="en-US" sz="2000">
              <a:solidFill>
                <a:srgbClr val="0000CC"/>
              </a:solidFill>
              <a:ea typeface="華康中明體" pitchFamily="49" charset="-120"/>
            </a:endParaRPr>
          </a:p>
          <a:p>
            <a:pPr algn="ctr" eaLnBrk="1" hangingPunct="1"/>
            <a:r>
              <a:rPr kumimoji="1" lang="zh-TW" altLang="en-US" sz="2000"/>
              <a:t>預</a:t>
            </a:r>
          </a:p>
          <a:p>
            <a:pPr algn="ctr" eaLnBrk="1" hangingPunct="1"/>
            <a:r>
              <a:rPr kumimoji="1" lang="zh-TW" altLang="en-US" sz="2000"/>
              <a:t>算</a:t>
            </a:r>
          </a:p>
          <a:p>
            <a:pPr algn="ctr" eaLnBrk="1" hangingPunct="1"/>
            <a:r>
              <a:rPr kumimoji="1" lang="zh-TW" altLang="en-US" sz="2000"/>
              <a:t>分</a:t>
            </a:r>
          </a:p>
          <a:p>
            <a:pPr algn="ctr" eaLnBrk="1" hangingPunct="1"/>
            <a:r>
              <a:rPr kumimoji="1" lang="zh-TW" altLang="en-US" sz="2000"/>
              <a:t>配</a:t>
            </a:r>
          </a:p>
          <a:p>
            <a:pPr algn="ctr" eaLnBrk="1" hangingPunct="1"/>
            <a:endParaRPr kumimoji="1" lang="zh-TW" altLang="en-US" sz="2000">
              <a:ea typeface="華康中明體" pitchFamily="49" charset="-120"/>
            </a:endParaRPr>
          </a:p>
        </p:txBody>
      </p:sp>
      <p:sp>
        <p:nvSpPr>
          <p:cNvPr id="6153" name="Rectangle 9"/>
          <p:cNvSpPr>
            <a:spLocks noChangeArrowheads="1"/>
          </p:cNvSpPr>
          <p:nvPr/>
        </p:nvSpPr>
        <p:spPr bwMode="auto">
          <a:xfrm>
            <a:off x="2627313" y="4076700"/>
            <a:ext cx="503237"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2000"/>
              <a:t>經</a:t>
            </a:r>
          </a:p>
          <a:p>
            <a:pPr algn="ctr" eaLnBrk="1" hangingPunct="1"/>
            <a:r>
              <a:rPr kumimoji="1" lang="zh-TW" altLang="en-US" sz="2000"/>
              <a:t>費</a:t>
            </a:r>
          </a:p>
          <a:p>
            <a:pPr algn="ctr" eaLnBrk="1" hangingPunct="1"/>
            <a:r>
              <a:rPr kumimoji="1" lang="zh-TW" altLang="en-US" sz="2000"/>
              <a:t>之</a:t>
            </a:r>
          </a:p>
          <a:p>
            <a:pPr algn="ctr" eaLnBrk="1" hangingPunct="1"/>
            <a:r>
              <a:rPr kumimoji="1" lang="zh-TW" altLang="en-US" sz="2000"/>
              <a:t>審</a:t>
            </a:r>
          </a:p>
          <a:p>
            <a:pPr algn="ctr" eaLnBrk="1" hangingPunct="1"/>
            <a:r>
              <a:rPr kumimoji="1" lang="zh-TW" altLang="en-US" sz="2000"/>
              <a:t>核</a:t>
            </a:r>
          </a:p>
        </p:txBody>
      </p:sp>
      <p:sp>
        <p:nvSpPr>
          <p:cNvPr id="6154" name="Rectangle 10"/>
          <p:cNvSpPr>
            <a:spLocks noChangeArrowheads="1"/>
          </p:cNvSpPr>
          <p:nvPr/>
        </p:nvSpPr>
        <p:spPr bwMode="auto">
          <a:xfrm>
            <a:off x="3419475"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2000"/>
              <a:t>採</a:t>
            </a:r>
          </a:p>
          <a:p>
            <a:pPr algn="ctr" eaLnBrk="1" hangingPunct="1"/>
            <a:r>
              <a:rPr kumimoji="1" lang="zh-TW" altLang="en-US" sz="2000"/>
              <a:t>購</a:t>
            </a:r>
          </a:p>
          <a:p>
            <a:pPr algn="ctr" eaLnBrk="1" hangingPunct="1"/>
            <a:r>
              <a:rPr kumimoji="1" lang="zh-TW" altLang="en-US" sz="2000"/>
              <a:t>監</a:t>
            </a:r>
          </a:p>
          <a:p>
            <a:pPr algn="ctr" eaLnBrk="1" hangingPunct="1"/>
            <a:r>
              <a:rPr kumimoji="1" lang="zh-TW" altLang="en-US" sz="2000"/>
              <a:t>辦</a:t>
            </a:r>
          </a:p>
        </p:txBody>
      </p:sp>
      <p:sp>
        <p:nvSpPr>
          <p:cNvPr id="6155" name="Rectangle 11"/>
          <p:cNvSpPr>
            <a:spLocks noChangeArrowheads="1"/>
          </p:cNvSpPr>
          <p:nvPr/>
        </p:nvSpPr>
        <p:spPr bwMode="auto">
          <a:xfrm>
            <a:off x="5292725" y="4076700"/>
            <a:ext cx="503238"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endParaRPr kumimoji="1" lang="zh-TW" altLang="en-US" sz="2000">
              <a:solidFill>
                <a:srgbClr val="0000CC"/>
              </a:solidFill>
              <a:ea typeface="華康中明體" pitchFamily="49" charset="-120"/>
            </a:endParaRPr>
          </a:p>
          <a:p>
            <a:pPr algn="ctr" eaLnBrk="1" hangingPunct="1"/>
            <a:r>
              <a:rPr kumimoji="1" lang="zh-TW" altLang="en-US" sz="2000"/>
              <a:t>決</a:t>
            </a:r>
          </a:p>
          <a:p>
            <a:pPr algn="ctr" eaLnBrk="1" hangingPunct="1"/>
            <a:r>
              <a:rPr kumimoji="1" lang="zh-TW" altLang="en-US" sz="2000"/>
              <a:t>算</a:t>
            </a:r>
          </a:p>
          <a:p>
            <a:pPr algn="ctr" eaLnBrk="1" hangingPunct="1"/>
            <a:r>
              <a:rPr kumimoji="1" lang="zh-TW" altLang="en-US" sz="2000"/>
              <a:t>之</a:t>
            </a:r>
          </a:p>
          <a:p>
            <a:pPr algn="ctr" eaLnBrk="1" hangingPunct="1"/>
            <a:r>
              <a:rPr kumimoji="1" lang="zh-TW" altLang="en-US" sz="2000"/>
              <a:t>編</a:t>
            </a:r>
          </a:p>
          <a:p>
            <a:pPr algn="ctr" eaLnBrk="1" hangingPunct="1"/>
            <a:r>
              <a:rPr kumimoji="1" lang="zh-TW" altLang="en-US" sz="2000"/>
              <a:t>製</a:t>
            </a:r>
          </a:p>
          <a:p>
            <a:pPr algn="ctr" eaLnBrk="1" hangingPunct="1"/>
            <a:endParaRPr kumimoji="1" lang="zh-TW" altLang="en-US" sz="2000">
              <a:ea typeface="華康中明體" pitchFamily="49" charset="-120"/>
            </a:endParaRPr>
          </a:p>
        </p:txBody>
      </p:sp>
      <p:sp>
        <p:nvSpPr>
          <p:cNvPr id="6156" name="Rectangle 12"/>
          <p:cNvSpPr>
            <a:spLocks noChangeArrowheads="1"/>
          </p:cNvSpPr>
          <p:nvPr/>
        </p:nvSpPr>
        <p:spPr bwMode="auto">
          <a:xfrm>
            <a:off x="6084888" y="4076700"/>
            <a:ext cx="503237"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2000"/>
              <a:t>會</a:t>
            </a:r>
          </a:p>
          <a:p>
            <a:pPr algn="ctr" eaLnBrk="1" hangingPunct="1"/>
            <a:r>
              <a:rPr kumimoji="1" lang="zh-TW" altLang="en-US" sz="2000"/>
              <a:t>計</a:t>
            </a:r>
          </a:p>
          <a:p>
            <a:pPr algn="ctr" eaLnBrk="1" hangingPunct="1"/>
            <a:r>
              <a:rPr kumimoji="1" lang="zh-TW" altLang="en-US" sz="2000"/>
              <a:t>月</a:t>
            </a:r>
          </a:p>
          <a:p>
            <a:pPr algn="ctr" eaLnBrk="1" hangingPunct="1"/>
            <a:r>
              <a:rPr kumimoji="1" lang="zh-TW" altLang="en-US" sz="2000"/>
              <a:t>報</a:t>
            </a:r>
          </a:p>
          <a:p>
            <a:pPr algn="ctr" eaLnBrk="1" hangingPunct="1"/>
            <a:endParaRPr kumimoji="1" lang="zh-TW" altLang="en-US" sz="2000">
              <a:solidFill>
                <a:srgbClr val="0000CC"/>
              </a:solidFill>
              <a:ea typeface="華康中明體" pitchFamily="49" charset="-120"/>
            </a:endParaRPr>
          </a:p>
        </p:txBody>
      </p:sp>
      <p:sp>
        <p:nvSpPr>
          <p:cNvPr id="6157" name="Rectangle 13"/>
          <p:cNvSpPr>
            <a:spLocks noChangeArrowheads="1"/>
          </p:cNvSpPr>
          <p:nvPr/>
        </p:nvSpPr>
        <p:spPr bwMode="auto">
          <a:xfrm>
            <a:off x="6877050"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kumimoji="1" lang="zh-TW" altLang="en-US" sz="2000"/>
              <a:t>傳</a:t>
            </a:r>
          </a:p>
          <a:p>
            <a:pPr algn="ctr" eaLnBrk="1" hangingPunct="1"/>
            <a:r>
              <a:rPr kumimoji="1" lang="zh-TW" altLang="en-US" sz="2000"/>
              <a:t>票</a:t>
            </a:r>
          </a:p>
          <a:p>
            <a:pPr algn="ctr" eaLnBrk="1" hangingPunct="1"/>
            <a:r>
              <a:rPr kumimoji="1" lang="zh-TW" altLang="en-US" sz="2000"/>
              <a:t>之</a:t>
            </a:r>
          </a:p>
          <a:p>
            <a:pPr algn="ctr" eaLnBrk="1" hangingPunct="1"/>
            <a:r>
              <a:rPr kumimoji="1" lang="zh-TW" altLang="en-US" sz="2000"/>
              <a:t>編</a:t>
            </a:r>
          </a:p>
          <a:p>
            <a:pPr algn="ctr" eaLnBrk="1" hangingPunct="1"/>
            <a:r>
              <a:rPr kumimoji="1" lang="zh-TW" altLang="en-US" sz="2000"/>
              <a:t>製</a:t>
            </a:r>
          </a:p>
        </p:txBody>
      </p:sp>
      <p:sp>
        <p:nvSpPr>
          <p:cNvPr id="6158" name="Rectangle 14"/>
          <p:cNvSpPr>
            <a:spLocks noChangeArrowheads="1"/>
          </p:cNvSpPr>
          <p:nvPr/>
        </p:nvSpPr>
        <p:spPr bwMode="auto">
          <a:xfrm>
            <a:off x="7667625"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endParaRPr kumimoji="1" lang="zh-TW" altLang="en-US" sz="2000">
              <a:solidFill>
                <a:schemeClr val="bg2"/>
              </a:solidFill>
              <a:ea typeface="華康中明體" pitchFamily="49" charset="-120"/>
            </a:endParaRPr>
          </a:p>
          <a:p>
            <a:pPr algn="ctr" eaLnBrk="1" hangingPunct="1"/>
            <a:r>
              <a:rPr kumimoji="1" lang="zh-TW" altLang="en-US" sz="1600"/>
              <a:t>收</a:t>
            </a:r>
          </a:p>
          <a:p>
            <a:pPr algn="ctr" eaLnBrk="1" hangingPunct="1"/>
            <a:r>
              <a:rPr kumimoji="1" lang="zh-TW" altLang="en-US" sz="1600"/>
              <a:t>支</a:t>
            </a:r>
          </a:p>
          <a:p>
            <a:pPr algn="ctr" eaLnBrk="1" hangingPunct="1"/>
            <a:r>
              <a:rPr kumimoji="1" lang="zh-TW" altLang="en-US" sz="1600"/>
              <a:t>憑</a:t>
            </a:r>
          </a:p>
          <a:p>
            <a:pPr algn="ctr" eaLnBrk="1" hangingPunct="1"/>
            <a:r>
              <a:rPr kumimoji="1" lang="zh-TW" altLang="en-US" sz="1600"/>
              <a:t>證</a:t>
            </a:r>
          </a:p>
          <a:p>
            <a:pPr algn="ctr" eaLnBrk="1" hangingPunct="1"/>
            <a:r>
              <a:rPr kumimoji="1" lang="zh-TW" altLang="en-US" sz="1600"/>
              <a:t>之</a:t>
            </a:r>
          </a:p>
          <a:p>
            <a:pPr algn="ctr" eaLnBrk="1" hangingPunct="1"/>
            <a:r>
              <a:rPr kumimoji="1" lang="zh-TW" altLang="en-US" sz="1600"/>
              <a:t>保</a:t>
            </a:r>
          </a:p>
          <a:p>
            <a:pPr algn="ctr" eaLnBrk="1" hangingPunct="1"/>
            <a:r>
              <a:rPr kumimoji="1" lang="zh-TW" altLang="en-US" sz="1600"/>
              <a:t>管</a:t>
            </a:r>
          </a:p>
          <a:p>
            <a:pPr algn="ctr" eaLnBrk="1" hangingPunct="1"/>
            <a:endParaRPr kumimoji="1" lang="zh-TW" altLang="en-US">
              <a:solidFill>
                <a:srgbClr val="0000CC"/>
              </a:solidFill>
              <a:ea typeface="華康中明體" pitchFamily="49" charset="-120"/>
            </a:endParaRPr>
          </a:p>
        </p:txBody>
      </p:sp>
      <p:cxnSp>
        <p:nvCxnSpPr>
          <p:cNvPr id="6160" name="AutoShape 16"/>
          <p:cNvCxnSpPr>
            <a:cxnSpLocks noChangeShapeType="1"/>
            <a:stCxn id="6149" idx="2"/>
            <a:endCxn id="6172" idx="0"/>
          </p:cNvCxnSpPr>
          <p:nvPr/>
        </p:nvCxnSpPr>
        <p:spPr bwMode="auto">
          <a:xfrm rot="16200000" flipH="1">
            <a:off x="3210614" y="2823262"/>
            <a:ext cx="922549" cy="1584325"/>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1" name="AutoShape 17"/>
          <p:cNvCxnSpPr>
            <a:cxnSpLocks noChangeShapeType="1"/>
            <a:stCxn id="6150" idx="2"/>
            <a:endCxn id="6156" idx="0"/>
          </p:cNvCxnSpPr>
          <p:nvPr/>
        </p:nvCxnSpPr>
        <p:spPr bwMode="auto">
          <a:xfrm rot="5400000">
            <a:off x="6065166" y="3428895"/>
            <a:ext cx="919147" cy="376463"/>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2" name="AutoShape 18"/>
          <p:cNvCxnSpPr>
            <a:cxnSpLocks noChangeShapeType="1"/>
            <a:stCxn id="6150" idx="2"/>
            <a:endCxn id="6157" idx="0"/>
          </p:cNvCxnSpPr>
          <p:nvPr/>
        </p:nvCxnSpPr>
        <p:spPr bwMode="auto">
          <a:xfrm rot="16200000" flipH="1">
            <a:off x="6461643" y="3408879"/>
            <a:ext cx="919147" cy="416493"/>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3" name="AutoShape 19"/>
          <p:cNvCxnSpPr>
            <a:cxnSpLocks noChangeShapeType="1"/>
            <a:stCxn id="6150" idx="2"/>
            <a:endCxn id="6158" idx="0"/>
          </p:cNvCxnSpPr>
          <p:nvPr/>
        </p:nvCxnSpPr>
        <p:spPr bwMode="auto">
          <a:xfrm rot="16200000" flipH="1">
            <a:off x="6856931" y="3013592"/>
            <a:ext cx="919147" cy="1207068"/>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4" name="AutoShape 20"/>
          <p:cNvCxnSpPr>
            <a:cxnSpLocks noChangeShapeType="1"/>
            <a:stCxn id="6150" idx="2"/>
            <a:endCxn id="6155" idx="0"/>
          </p:cNvCxnSpPr>
          <p:nvPr/>
        </p:nvCxnSpPr>
        <p:spPr bwMode="auto">
          <a:xfrm rot="5400000">
            <a:off x="5669084" y="3032813"/>
            <a:ext cx="919147" cy="1168626"/>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6" name="AutoShape 22"/>
          <p:cNvCxnSpPr>
            <a:cxnSpLocks noChangeShapeType="1"/>
          </p:cNvCxnSpPr>
          <p:nvPr/>
        </p:nvCxnSpPr>
        <p:spPr bwMode="auto">
          <a:xfrm rot="5400000">
            <a:off x="3496963" y="1395539"/>
            <a:ext cx="647700" cy="1836738"/>
          </a:xfrm>
          <a:prstGeom prst="bentConnector3">
            <a:avLst>
              <a:gd name="adj1" fmla="val 49755"/>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7" name="AutoShape 23"/>
          <p:cNvCxnSpPr>
            <a:cxnSpLocks noChangeShapeType="1"/>
          </p:cNvCxnSpPr>
          <p:nvPr/>
        </p:nvCxnSpPr>
        <p:spPr bwMode="auto">
          <a:xfrm rot="16200000" flipH="1">
            <a:off x="5423395" y="1305846"/>
            <a:ext cx="647700" cy="2016125"/>
          </a:xfrm>
          <a:prstGeom prst="bentConnector3">
            <a:avLst>
              <a:gd name="adj1" fmla="val 49755"/>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8" name="AutoShape 24"/>
          <p:cNvCxnSpPr>
            <a:cxnSpLocks noChangeShapeType="1"/>
            <a:stCxn id="6149" idx="2"/>
            <a:endCxn id="6151" idx="0"/>
          </p:cNvCxnSpPr>
          <p:nvPr/>
        </p:nvCxnSpPr>
        <p:spPr bwMode="auto">
          <a:xfrm rot="5400000">
            <a:off x="1698521" y="2895494"/>
            <a:ext cx="922549" cy="1439863"/>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69" name="AutoShape 25"/>
          <p:cNvCxnSpPr>
            <a:cxnSpLocks noChangeShapeType="1"/>
            <a:stCxn id="6149" idx="2"/>
            <a:endCxn id="6152" idx="0"/>
          </p:cNvCxnSpPr>
          <p:nvPr/>
        </p:nvCxnSpPr>
        <p:spPr bwMode="auto">
          <a:xfrm rot="5400000">
            <a:off x="2058883" y="3255856"/>
            <a:ext cx="922549" cy="719138"/>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6170" name="AutoShape 26"/>
          <p:cNvCxnSpPr>
            <a:cxnSpLocks noChangeShapeType="1"/>
            <a:stCxn id="6149" idx="2"/>
            <a:endCxn id="6153" idx="0"/>
          </p:cNvCxnSpPr>
          <p:nvPr/>
        </p:nvCxnSpPr>
        <p:spPr bwMode="auto">
          <a:xfrm flipH="1">
            <a:off x="2878932" y="3154151"/>
            <a:ext cx="794" cy="922549"/>
          </a:xfrm>
          <a:prstGeom prst="straightConnector1">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6171" name="AutoShape 27"/>
          <p:cNvCxnSpPr>
            <a:cxnSpLocks noChangeShapeType="1"/>
            <a:stCxn id="6149" idx="2"/>
            <a:endCxn id="6154" idx="0"/>
          </p:cNvCxnSpPr>
          <p:nvPr/>
        </p:nvCxnSpPr>
        <p:spPr bwMode="auto">
          <a:xfrm rot="16200000" flipH="1">
            <a:off x="2814533" y="3219344"/>
            <a:ext cx="922549" cy="792162"/>
          </a:xfrm>
          <a:prstGeom prst="bentConnector3">
            <a:avLst>
              <a:gd name="adj1" fmla="val 50000"/>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sp>
        <p:nvSpPr>
          <p:cNvPr id="6172" name="Rectangle 28"/>
          <p:cNvSpPr>
            <a:spLocks noChangeArrowheads="1"/>
          </p:cNvSpPr>
          <p:nvPr/>
        </p:nvSpPr>
        <p:spPr bwMode="auto">
          <a:xfrm>
            <a:off x="4211638" y="4076700"/>
            <a:ext cx="504825" cy="1871663"/>
          </a:xfrm>
          <a:prstGeom prst="rect">
            <a:avLst/>
          </a:prstGeom>
          <a:solidFill>
            <a:schemeClr val="accent1"/>
          </a:solidFill>
          <a:ln w="9525">
            <a:solidFill>
              <a:schemeClr val="accent2"/>
            </a:solidFill>
            <a:miter lim="800000"/>
            <a:headEnd/>
            <a:tailEnd/>
          </a:ln>
        </p:spPr>
        <p:txBody>
          <a:bodyPr wrap="none"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endParaRPr kumimoji="1" lang="zh-TW" altLang="en-US" sz="2000">
              <a:solidFill>
                <a:schemeClr val="bg2"/>
              </a:solidFill>
              <a:ea typeface="華康中明體" pitchFamily="49" charset="-120"/>
            </a:endParaRPr>
          </a:p>
          <a:p>
            <a:pPr algn="ctr" eaLnBrk="1" hangingPunct="1"/>
            <a:r>
              <a:rPr kumimoji="1" lang="zh-TW" altLang="en-US" sz="1600"/>
              <a:t>預</a:t>
            </a:r>
          </a:p>
          <a:p>
            <a:pPr algn="ctr" eaLnBrk="1" hangingPunct="1"/>
            <a:r>
              <a:rPr kumimoji="1" lang="zh-TW" altLang="en-US" sz="1600"/>
              <a:t>算</a:t>
            </a:r>
          </a:p>
          <a:p>
            <a:pPr algn="ctr" eaLnBrk="1" hangingPunct="1"/>
            <a:r>
              <a:rPr kumimoji="1" lang="zh-TW" altLang="en-US" sz="1600"/>
              <a:t>保</a:t>
            </a:r>
          </a:p>
          <a:p>
            <a:pPr algn="ctr" eaLnBrk="1" hangingPunct="1"/>
            <a:r>
              <a:rPr kumimoji="1" lang="zh-TW" altLang="en-US" sz="1600"/>
              <a:t>留</a:t>
            </a:r>
          </a:p>
          <a:p>
            <a:pPr algn="ctr" eaLnBrk="1" hangingPunct="1"/>
            <a:endParaRPr kumimoji="1" lang="zh-TW" altLang="en-US" sz="1600"/>
          </a:p>
          <a:p>
            <a:pPr algn="ctr" eaLnBrk="1" hangingPunct="1"/>
            <a:endParaRPr kumimoji="1" lang="zh-TW" altLang="en-US">
              <a:solidFill>
                <a:srgbClr val="0000CC"/>
              </a:solidFill>
              <a:ea typeface="華康中明體" pitchFamily="49" charset="-120"/>
            </a:endParaRPr>
          </a:p>
        </p:txBody>
      </p:sp>
      <p:sp>
        <p:nvSpPr>
          <p:cNvPr id="29" name="Rectangle 4"/>
          <p:cNvSpPr>
            <a:spLocks noChangeArrowheads="1"/>
          </p:cNvSpPr>
          <p:nvPr/>
        </p:nvSpPr>
        <p:spPr bwMode="auto">
          <a:xfrm>
            <a:off x="451994" y="188640"/>
            <a:ext cx="8351837" cy="6193110"/>
          </a:xfrm>
          <a:prstGeom prst="rect">
            <a:avLst/>
          </a:prstGeom>
          <a:noFill/>
          <a:ln w="57150">
            <a:solidFill>
              <a:schemeClr val="tx1"/>
            </a:solidFill>
            <a:miter lim="800000"/>
            <a:headEnd/>
            <a:tailEnd/>
          </a:ln>
        </p:spPr>
        <p:txBody>
          <a:bodyPr wrap="none" anchor="ctr"/>
          <a:lstStyle/>
          <a:p>
            <a:endParaRPr lang="zh-TW" altLang="en-US"/>
          </a:p>
        </p:txBody>
      </p:sp>
      <p:sp>
        <p:nvSpPr>
          <p:cNvPr id="30" name="Rectangle 5"/>
          <p:cNvSpPr>
            <a:spLocks noChangeArrowheads="1"/>
          </p:cNvSpPr>
          <p:nvPr/>
        </p:nvSpPr>
        <p:spPr bwMode="auto">
          <a:xfrm>
            <a:off x="451994" y="226917"/>
            <a:ext cx="8351837" cy="6300489"/>
          </a:xfrm>
          <a:prstGeom prst="rect">
            <a:avLst/>
          </a:prstGeom>
          <a:noFill/>
          <a:ln w="57150">
            <a:solidFill>
              <a:srgbClr val="000080"/>
            </a:solidFill>
            <a:miter lim="800000"/>
            <a:headEnd/>
            <a:tailEnd/>
          </a:ln>
        </p:spPr>
        <p:txBody>
          <a:bodyPr wrap="none" anchor="ctr"/>
          <a:lstStyle/>
          <a:p>
            <a:endParaRPr lang="zh-TW" altLang="en-US"/>
          </a:p>
        </p:txBody>
      </p:sp>
      <p:pic>
        <p:nvPicPr>
          <p:cNvPr id="3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880196"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88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51995" y="226134"/>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9"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1026" name="Picture 2" descr="E:\1004\Desktop\主計室圖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7" y="188640"/>
            <a:ext cx="8352973" cy="63004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矩形 1"/>
          <p:cNvSpPr/>
          <p:nvPr/>
        </p:nvSpPr>
        <p:spPr>
          <a:xfrm>
            <a:off x="1619672" y="2492896"/>
            <a:ext cx="6624736"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Thanks</a:t>
            </a:r>
            <a:r>
              <a:rPr lang="zh-TW" altLang="en-US" sz="4000" dirty="0" smtClean="0"/>
              <a:t> </a:t>
            </a:r>
            <a:r>
              <a:rPr lang="en-US" altLang="zh-TW" sz="4000" dirty="0" smtClean="0"/>
              <a:t> For</a:t>
            </a:r>
            <a:r>
              <a:rPr lang="zh-TW" altLang="en-US" sz="4000" dirty="0" smtClean="0"/>
              <a:t> </a:t>
            </a:r>
            <a:r>
              <a:rPr lang="en-US" altLang="zh-TW" sz="4000" dirty="0" smtClean="0"/>
              <a:t> Your </a:t>
            </a:r>
            <a:r>
              <a:rPr lang="zh-TW" altLang="en-US" sz="4000" dirty="0" smtClean="0"/>
              <a:t> </a:t>
            </a:r>
            <a:r>
              <a:rPr lang="en-US" altLang="zh-TW" sz="4000" dirty="0" smtClean="0"/>
              <a:t>Attention  </a:t>
            </a:r>
          </a:p>
          <a:p>
            <a:pPr algn="ctr"/>
            <a:r>
              <a:rPr lang="en-US" altLang="zh-TW" sz="4000" dirty="0" smtClean="0"/>
              <a:t>&amp;</a:t>
            </a:r>
          </a:p>
          <a:p>
            <a:pPr algn="ctr"/>
            <a:r>
              <a:rPr lang="en-US" altLang="zh-TW" sz="4000" dirty="0" smtClean="0"/>
              <a:t>Have </a:t>
            </a:r>
            <a:r>
              <a:rPr lang="zh-TW" altLang="en-US" sz="4000" dirty="0" smtClean="0"/>
              <a:t> </a:t>
            </a:r>
            <a:r>
              <a:rPr lang="en-US" altLang="zh-TW" sz="4000" dirty="0" smtClean="0"/>
              <a:t>A </a:t>
            </a:r>
            <a:r>
              <a:rPr lang="zh-TW" altLang="en-US" sz="4000" dirty="0" smtClean="0"/>
              <a:t> </a:t>
            </a:r>
            <a:r>
              <a:rPr lang="en-US" altLang="zh-TW" sz="4000" dirty="0" smtClean="0"/>
              <a:t>Good</a:t>
            </a:r>
            <a:r>
              <a:rPr lang="zh-TW" altLang="en-US" sz="4000" dirty="0" smtClean="0"/>
              <a:t> </a:t>
            </a:r>
            <a:r>
              <a:rPr lang="en-US" altLang="zh-TW" sz="4000" dirty="0" smtClean="0"/>
              <a:t> Day</a:t>
            </a:r>
            <a:endParaRPr lang="zh-TW" altLang="en-US" sz="4000" dirty="0"/>
          </a:p>
        </p:txBody>
      </p:sp>
    </p:spTree>
    <p:extLst>
      <p:ext uri="{BB962C8B-B14F-4D97-AF65-F5344CB8AC3E}">
        <p14:creationId xmlns:p14="http://schemas.microsoft.com/office/powerpoint/2010/main" val="2104240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a:solidFill>
                  <a:schemeClr val="bg1"/>
                </a:solidFill>
                <a:ea typeface="標楷體" pitchFamily="65" charset="-120"/>
              </a:rPr>
              <a:t>經費動</a:t>
            </a:r>
            <a:r>
              <a:rPr lang="zh-TW" altLang="en-US" dirty="0" smtClean="0">
                <a:solidFill>
                  <a:schemeClr val="bg1"/>
                </a:solidFill>
                <a:ea typeface="標楷體" pitchFamily="65" charset="-120"/>
              </a:rPr>
              <a:t>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6" name="Rectangle 4"/>
          <p:cNvSpPr>
            <a:spLocks noChangeArrowheads="1"/>
          </p:cNvSpPr>
          <p:nvPr/>
        </p:nvSpPr>
        <p:spPr bwMode="auto">
          <a:xfrm>
            <a:off x="451994" y="188640"/>
            <a:ext cx="8351837" cy="6193110"/>
          </a:xfrm>
          <a:prstGeom prst="rect">
            <a:avLst/>
          </a:prstGeom>
          <a:noFill/>
          <a:ln w="57150">
            <a:solidFill>
              <a:schemeClr val="tx1"/>
            </a:solidFill>
            <a:miter lim="800000"/>
            <a:headEnd/>
            <a:tailEnd/>
          </a:ln>
        </p:spPr>
        <p:txBody>
          <a:bodyPr wrap="none" anchor="ctr"/>
          <a:lstStyle/>
          <a:p>
            <a:endParaRPr lang="zh-TW" altLang="en-US"/>
          </a:p>
        </p:txBody>
      </p:sp>
      <p:sp>
        <p:nvSpPr>
          <p:cNvPr id="7" name="Rectangle 5"/>
          <p:cNvSpPr>
            <a:spLocks noChangeArrowheads="1"/>
          </p:cNvSpPr>
          <p:nvPr/>
        </p:nvSpPr>
        <p:spPr bwMode="auto">
          <a:xfrm>
            <a:off x="451994" y="226135"/>
            <a:ext cx="8351837" cy="6300489"/>
          </a:xfrm>
          <a:prstGeom prst="rect">
            <a:avLst/>
          </a:prstGeom>
          <a:noFill/>
          <a:ln w="57150">
            <a:solidFill>
              <a:srgbClr val="000080"/>
            </a:solidFill>
            <a:miter lim="800000"/>
            <a:headEnd/>
            <a:tailEnd/>
          </a:ln>
        </p:spPr>
        <p:txBody>
          <a:bodyPr wrap="none" anchor="ctr"/>
          <a:lstStyle/>
          <a:p>
            <a:endParaRPr lang="zh-TW" altLang="en-US"/>
          </a:p>
        </p:txBody>
      </p:sp>
      <p:pic>
        <p:nvPicPr>
          <p:cNvPr id="12"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9"/>
          <p:cNvSpPr>
            <a:spLocks noChangeArrowheads="1"/>
          </p:cNvSpPr>
          <p:nvPr/>
        </p:nvSpPr>
        <p:spPr bwMode="auto">
          <a:xfrm>
            <a:off x="6330103" y="1642783"/>
            <a:ext cx="2016125" cy="1802429"/>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200" b="1" dirty="0">
                <a:latin typeface="標楷體" panose="03000509000000000000" pitchFamily="65" charset="-120"/>
                <a:ea typeface="標楷體" panose="03000509000000000000" pitchFamily="65" charset="-120"/>
              </a:rPr>
              <a:t>學校分配給各</a:t>
            </a:r>
            <a:r>
              <a:rPr lang="zh-TW" altLang="en-US" sz="2200" b="1" dirty="0" smtClean="0">
                <a:latin typeface="標楷體" panose="03000509000000000000" pitchFamily="65" charset="-120"/>
                <a:ea typeface="標楷體" panose="03000509000000000000" pitchFamily="65" charset="-120"/>
              </a:rPr>
              <a:t>系</a:t>
            </a:r>
            <a:endParaRPr lang="en-US" altLang="zh-TW" sz="2200" b="1" dirty="0" smtClean="0">
              <a:latin typeface="標楷體" panose="03000509000000000000" pitchFamily="65" charset="-120"/>
              <a:ea typeface="標楷體" panose="03000509000000000000" pitchFamily="65" charset="-120"/>
            </a:endParaRPr>
          </a:p>
          <a:p>
            <a:pPr algn="ctr"/>
            <a:r>
              <a:rPr lang="zh-TW" altLang="en-US" sz="2200" b="1" dirty="0" smtClean="0">
                <a:latin typeface="標楷體" panose="03000509000000000000" pitchFamily="65" charset="-120"/>
                <a:ea typeface="標楷體" panose="03000509000000000000" pitchFamily="65" charset="-120"/>
              </a:rPr>
              <a:t>所</a:t>
            </a:r>
            <a:r>
              <a:rPr lang="zh-TW" altLang="en-US" sz="2200" b="1" dirty="0">
                <a:latin typeface="標楷體" panose="03000509000000000000" pitchFamily="65" charset="-120"/>
                <a:ea typeface="標楷體" panose="03000509000000000000" pitchFamily="65" charset="-120"/>
              </a:rPr>
              <a:t>年度基本需求</a:t>
            </a:r>
          </a:p>
        </p:txBody>
      </p:sp>
      <p:sp>
        <p:nvSpPr>
          <p:cNvPr id="17" name="Oval 9"/>
          <p:cNvSpPr>
            <a:spLocks noChangeArrowheads="1"/>
          </p:cNvSpPr>
          <p:nvPr/>
        </p:nvSpPr>
        <p:spPr bwMode="auto">
          <a:xfrm>
            <a:off x="6516215" y="4365105"/>
            <a:ext cx="2016125" cy="1656184"/>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400" b="1" dirty="0" smtClean="0">
                <a:latin typeface="標楷體" panose="03000509000000000000" pitchFamily="65" charset="-120"/>
                <a:ea typeface="標楷體" panose="03000509000000000000" pitchFamily="65" charset="-120"/>
              </a:rPr>
              <a:t>計畫結餘款</a:t>
            </a:r>
            <a:endParaRPr lang="zh-TW" altLang="en-US" sz="2400" b="1" dirty="0">
              <a:latin typeface="標楷體" panose="03000509000000000000" pitchFamily="65" charset="-120"/>
              <a:ea typeface="標楷體" panose="03000509000000000000" pitchFamily="65" charset="-120"/>
            </a:endParaRPr>
          </a:p>
        </p:txBody>
      </p:sp>
      <p:sp>
        <p:nvSpPr>
          <p:cNvPr id="18" name="Oval 9"/>
          <p:cNvSpPr>
            <a:spLocks noChangeArrowheads="1"/>
          </p:cNvSpPr>
          <p:nvPr/>
        </p:nvSpPr>
        <p:spPr bwMode="auto">
          <a:xfrm>
            <a:off x="899592" y="3789040"/>
            <a:ext cx="2016125" cy="1861104"/>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400" b="1" dirty="0" smtClean="0">
                <a:latin typeface="標楷體" panose="03000509000000000000" pitchFamily="65" charset="-120"/>
                <a:ea typeface="標楷體" panose="03000509000000000000" pitchFamily="65" charset="-120"/>
              </a:rPr>
              <a:t>外界捐款</a:t>
            </a:r>
            <a:endParaRPr lang="zh-TW" altLang="en-US" sz="2400" b="1" dirty="0">
              <a:latin typeface="標楷體" panose="03000509000000000000" pitchFamily="65" charset="-120"/>
              <a:ea typeface="標楷體" panose="03000509000000000000" pitchFamily="65" charset="-120"/>
            </a:endParaRPr>
          </a:p>
        </p:txBody>
      </p:sp>
      <p:sp>
        <p:nvSpPr>
          <p:cNvPr id="19" name="Oval 9"/>
          <p:cNvSpPr>
            <a:spLocks noChangeArrowheads="1"/>
          </p:cNvSpPr>
          <p:nvPr/>
        </p:nvSpPr>
        <p:spPr bwMode="auto">
          <a:xfrm>
            <a:off x="971600" y="1196752"/>
            <a:ext cx="2016125" cy="1802429"/>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r>
              <a:rPr lang="zh-TW" altLang="en-US" sz="2400" b="1" dirty="0" smtClean="0">
                <a:latin typeface="標楷體" panose="03000509000000000000" pitchFamily="65" charset="-120"/>
                <a:ea typeface="標楷體" panose="03000509000000000000" pitchFamily="65" charset="-120"/>
              </a:rPr>
              <a:t>自籌財源</a:t>
            </a:r>
            <a:endParaRPr lang="zh-TW" altLang="en-US" sz="2400" b="1" dirty="0">
              <a:latin typeface="標楷體" panose="03000509000000000000" pitchFamily="65" charset="-120"/>
              <a:ea typeface="標楷體" panose="03000509000000000000" pitchFamily="65" charset="-120"/>
            </a:endParaRPr>
          </a:p>
        </p:txBody>
      </p:sp>
      <p:sp>
        <p:nvSpPr>
          <p:cNvPr id="20" name="AutoShape 3"/>
          <p:cNvSpPr>
            <a:spLocks noChangeArrowheads="1"/>
          </p:cNvSpPr>
          <p:nvPr/>
        </p:nvSpPr>
        <p:spPr bwMode="auto">
          <a:xfrm>
            <a:off x="3720748" y="3125736"/>
            <a:ext cx="1800225" cy="1239369"/>
          </a:xfrm>
          <a:prstGeom prst="roundRect">
            <a:avLst>
              <a:gd name="adj" fmla="val 16667"/>
            </a:avLst>
          </a:prstGeom>
          <a:gradFill rotWithShape="1">
            <a:gsLst>
              <a:gs pos="0">
                <a:srgbClr val="FF9999"/>
              </a:gs>
              <a:gs pos="100000">
                <a:srgbClr val="FFCCCC"/>
              </a:gs>
            </a:gsLst>
            <a:lin ang="5400000" scaled="1"/>
          </a:gradFill>
          <a:ln>
            <a:noFill/>
          </a:ln>
          <a:effectLst/>
          <a:scene3d>
            <a:camera prst="legacyObliqueTopRight"/>
            <a:lightRig rig="legacyFlat3" dir="b"/>
          </a:scene3d>
          <a:sp3d extrusionH="201600" prstMaterial="legacyMatte">
            <a:bevelT w="13500" h="13500" prst="angle"/>
            <a:bevelB w="13500" h="13500" prst="angle"/>
            <a:extrusionClr>
              <a:srgbClr val="FF9999"/>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3200" dirty="0">
                <a:latin typeface="標楷體" panose="03000509000000000000" pitchFamily="65" charset="-120"/>
                <a:ea typeface="標楷體" panose="03000509000000000000" pitchFamily="65" charset="-120"/>
              </a:rPr>
              <a:t>經費來源</a:t>
            </a:r>
          </a:p>
        </p:txBody>
      </p:sp>
      <p:sp>
        <p:nvSpPr>
          <p:cNvPr id="22" name="Oval 9"/>
          <p:cNvSpPr>
            <a:spLocks noChangeArrowheads="1"/>
          </p:cNvSpPr>
          <p:nvPr/>
        </p:nvSpPr>
        <p:spPr bwMode="auto">
          <a:xfrm>
            <a:off x="3619849" y="4725145"/>
            <a:ext cx="2016125" cy="1656606"/>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400" b="1" dirty="0" smtClean="0">
                <a:latin typeface="標楷體" panose="03000509000000000000" pitchFamily="65" charset="-120"/>
                <a:ea typeface="標楷體" panose="03000509000000000000" pitchFamily="65" charset="-120"/>
              </a:rPr>
              <a:t>校方專案補助</a:t>
            </a:r>
            <a:endParaRPr lang="zh-TW" altLang="en-US" sz="2400" b="1" dirty="0">
              <a:latin typeface="標楷體" panose="03000509000000000000" pitchFamily="65" charset="-120"/>
              <a:ea typeface="標楷體" panose="03000509000000000000" pitchFamily="65" charset="-120"/>
            </a:endParaRPr>
          </a:p>
        </p:txBody>
      </p:sp>
      <p:sp>
        <p:nvSpPr>
          <p:cNvPr id="23" name="Oval 9"/>
          <p:cNvSpPr>
            <a:spLocks noChangeArrowheads="1"/>
          </p:cNvSpPr>
          <p:nvPr/>
        </p:nvSpPr>
        <p:spPr bwMode="auto">
          <a:xfrm>
            <a:off x="3612799" y="1052736"/>
            <a:ext cx="2016125" cy="1656184"/>
          </a:xfrm>
          <a:prstGeom prst="ellipse">
            <a:avLst/>
          </a:prstGeom>
          <a:solidFill>
            <a:srgbClr val="CCFFFF"/>
          </a:solidFill>
          <a:ln>
            <a:noFill/>
          </a:ln>
          <a:effectLst/>
          <a:scene3d>
            <a:camera prst="legacyObliqueTopRight"/>
            <a:lightRig rig="legacyFlat3" dir="b"/>
          </a:scene3d>
          <a:sp3d extrusionH="201600" prstMaterial="legacyMatte">
            <a:bevelT w="13500" h="13500" prst="angle"/>
            <a:bevelB w="13500" h="13500" prst="angle"/>
            <a:extrusionClr>
              <a:srgbClr val="CCFFF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zh-TW" altLang="en-US" sz="2400" b="1" dirty="0" smtClean="0">
                <a:latin typeface="標楷體" panose="03000509000000000000" pitchFamily="65" charset="-120"/>
                <a:ea typeface="標楷體" panose="03000509000000000000" pitchFamily="65" charset="-120"/>
              </a:rPr>
              <a:t>建教合作計畫</a:t>
            </a:r>
            <a:r>
              <a:rPr lang="en-US" altLang="zh-TW" sz="2400" b="1" dirty="0" smtClean="0">
                <a:latin typeface="標楷體" panose="03000509000000000000" pitchFamily="65" charset="-120"/>
                <a:ea typeface="標楷體" panose="03000509000000000000" pitchFamily="65" charset="-120"/>
              </a:rPr>
              <a:t>/</a:t>
            </a:r>
          </a:p>
          <a:p>
            <a:pPr algn="ctr"/>
            <a:r>
              <a:rPr lang="zh-TW" altLang="en-US" sz="2400" b="1" dirty="0">
                <a:latin typeface="標楷體" panose="03000509000000000000" pitchFamily="65" charset="-120"/>
                <a:ea typeface="標楷體" panose="03000509000000000000" pitchFamily="65" charset="-120"/>
              </a:rPr>
              <a:t>補助計畫</a:t>
            </a:r>
          </a:p>
        </p:txBody>
      </p:sp>
      <p:cxnSp>
        <p:nvCxnSpPr>
          <p:cNvPr id="4" name="直線單箭頭接點 3"/>
          <p:cNvCxnSpPr>
            <a:stCxn id="20" idx="0"/>
          </p:cNvCxnSpPr>
          <p:nvPr/>
        </p:nvCxnSpPr>
        <p:spPr>
          <a:xfrm flipH="1" flipV="1">
            <a:off x="4620860" y="2708921"/>
            <a:ext cx="1" cy="416815"/>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V="1">
            <a:off x="5628924" y="2999182"/>
            <a:ext cx="887291" cy="4837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5628924" y="3933056"/>
            <a:ext cx="1182546" cy="6745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endCxn id="22" idx="0"/>
          </p:cNvCxnSpPr>
          <p:nvPr/>
        </p:nvCxnSpPr>
        <p:spPr>
          <a:xfrm>
            <a:off x="4627912" y="4365105"/>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2915717" y="3933056"/>
            <a:ext cx="805031" cy="4320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flipV="1">
            <a:off x="2915717" y="2543997"/>
            <a:ext cx="805031" cy="11616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52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698304" y="246976"/>
            <a:ext cx="7859216" cy="648072"/>
          </a:xfrm>
          <a:solidFill>
            <a:schemeClr val="tx1"/>
          </a:solidFill>
        </p:spPr>
        <p:txBody>
          <a:bodyPr/>
          <a:lstStyle/>
          <a:p>
            <a:pPr eaLnBrk="1" hangingPunct="1"/>
            <a:r>
              <a:rPr lang="zh-TW" altLang="en-US" dirty="0">
                <a:solidFill>
                  <a:schemeClr val="bg1"/>
                </a:solidFill>
                <a:ea typeface="標楷體" pitchFamily="65" charset="-120"/>
              </a:rPr>
              <a:t>經費動</a:t>
            </a:r>
            <a:r>
              <a:rPr lang="zh-TW" altLang="en-US" dirty="0" smtClean="0">
                <a:solidFill>
                  <a:schemeClr val="bg1"/>
                </a:solidFill>
                <a:ea typeface="標楷體" pitchFamily="65" charset="-120"/>
              </a:rPr>
              <a:t>支應</a:t>
            </a:r>
            <a:r>
              <a:rPr lang="zh-TW" altLang="en-US" dirty="0">
                <a:solidFill>
                  <a:schemeClr val="bg1"/>
                </a:solidFill>
                <a:ea typeface="標楷體" pitchFamily="65" charset="-120"/>
              </a:rPr>
              <a:t>注意事項</a:t>
            </a:r>
            <a:endParaRPr lang="zh-TW" altLang="en-US" b="0" dirty="0" smtClean="0">
              <a:solidFill>
                <a:schemeClr val="bg1"/>
              </a:solidFill>
              <a:ea typeface="標楷體" pitchFamily="65" charset="-120"/>
            </a:endParaRPr>
          </a:p>
        </p:txBody>
      </p:sp>
      <p:sp>
        <p:nvSpPr>
          <p:cNvPr id="6" name="Rectangle 4"/>
          <p:cNvSpPr>
            <a:spLocks noChangeArrowheads="1"/>
          </p:cNvSpPr>
          <p:nvPr/>
        </p:nvSpPr>
        <p:spPr bwMode="auto">
          <a:xfrm>
            <a:off x="451993" y="155536"/>
            <a:ext cx="8351837" cy="6193110"/>
          </a:xfrm>
          <a:prstGeom prst="rect">
            <a:avLst/>
          </a:prstGeom>
          <a:noFill/>
          <a:ln w="57150">
            <a:solidFill>
              <a:schemeClr val="tx1"/>
            </a:solidFill>
            <a:miter lim="800000"/>
            <a:headEnd/>
            <a:tailEnd/>
          </a:ln>
        </p:spPr>
        <p:txBody>
          <a:bodyPr wrap="none" anchor="ctr"/>
          <a:lstStyle/>
          <a:p>
            <a:endParaRPr lang="zh-TW" altLang="en-US"/>
          </a:p>
        </p:txBody>
      </p:sp>
      <p:sp>
        <p:nvSpPr>
          <p:cNvPr id="7" name="Rectangle 5"/>
          <p:cNvSpPr>
            <a:spLocks noChangeArrowheads="1"/>
          </p:cNvSpPr>
          <p:nvPr/>
        </p:nvSpPr>
        <p:spPr bwMode="auto">
          <a:xfrm>
            <a:off x="395536" y="101846"/>
            <a:ext cx="8351837" cy="6300489"/>
          </a:xfrm>
          <a:prstGeom prst="rect">
            <a:avLst/>
          </a:prstGeom>
          <a:noFill/>
          <a:ln w="57150">
            <a:solidFill>
              <a:srgbClr val="000080"/>
            </a:solidFill>
            <a:miter lim="800000"/>
            <a:headEnd/>
            <a:tailEnd/>
          </a:ln>
        </p:spPr>
        <p:txBody>
          <a:bodyPr wrap="none" anchor="ctr"/>
          <a:lstStyle/>
          <a:p>
            <a:endParaRPr lang="zh-TW" altLang="en-US"/>
          </a:p>
        </p:txBody>
      </p:sp>
      <p:grpSp>
        <p:nvGrpSpPr>
          <p:cNvPr id="8" name="Group 5"/>
          <p:cNvGrpSpPr>
            <a:grpSpLocks/>
          </p:cNvGrpSpPr>
          <p:nvPr/>
        </p:nvGrpSpPr>
        <p:grpSpPr bwMode="auto">
          <a:xfrm>
            <a:off x="2392041" y="980728"/>
            <a:ext cx="3959225" cy="627063"/>
            <a:chOff x="158" y="3748"/>
            <a:chExt cx="2404" cy="395"/>
          </a:xfrm>
        </p:grpSpPr>
        <p:sp>
          <p:nvSpPr>
            <p:cNvPr id="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a:solidFill>
                    <a:srgbClr val="000099"/>
                  </a:solidFill>
                </a:rPr>
                <a:t>請</a:t>
              </a:r>
              <a:r>
                <a:rPr kumimoji="1" lang="zh-TW" altLang="en-US" sz="3200" dirty="0" smtClean="0">
                  <a:solidFill>
                    <a:srgbClr val="000099"/>
                  </a:solidFill>
                </a:rPr>
                <a:t>購核銷流程</a:t>
              </a:r>
              <a:endParaRPr kumimoji="1" lang="zh-TW" altLang="en-US" sz="3200" dirty="0">
                <a:solidFill>
                  <a:srgbClr val="000099"/>
                </a:solidFill>
              </a:endParaRPr>
            </a:p>
          </p:txBody>
        </p:sp>
      </p:grpSp>
      <p:graphicFrame>
        <p:nvGraphicFramePr>
          <p:cNvPr id="11" name="內容版面配置區 10"/>
          <p:cNvGraphicFramePr>
            <a:graphicFrameLocks noGrp="1"/>
          </p:cNvGraphicFramePr>
          <p:nvPr>
            <p:ph idx="1"/>
            <p:extLst>
              <p:ext uri="{D42A27DB-BD31-4B8C-83A1-F6EECF244321}">
                <p14:modId xmlns:p14="http://schemas.microsoft.com/office/powerpoint/2010/main" val="35761803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1"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787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827584" y="332656"/>
            <a:ext cx="7859216" cy="648072"/>
          </a:xfrm>
          <a:solidFill>
            <a:schemeClr val="tx1"/>
          </a:solidFill>
        </p:spPr>
        <p:txBody>
          <a:bodyPr/>
          <a:lstStyle/>
          <a:p>
            <a:pPr eaLnBrk="1" hangingPunct="1"/>
            <a:r>
              <a:rPr lang="zh-TW" altLang="en-US" dirty="0" smtClean="0">
                <a:solidFill>
                  <a:schemeClr val="bg1"/>
                </a:solidFill>
                <a:ea typeface="標楷體" pitchFamily="65" charset="-120"/>
              </a:rPr>
              <a:t>支出憑證報支注意事項</a:t>
            </a:r>
            <a:endParaRPr lang="zh-TW" altLang="en-US" b="0" dirty="0" smtClean="0">
              <a:solidFill>
                <a:schemeClr val="bg1"/>
              </a:solidFill>
              <a:ea typeface="標楷體" pitchFamily="65" charset="-120"/>
            </a:endParaRPr>
          </a:p>
        </p:txBody>
      </p:sp>
      <p:sp>
        <p:nvSpPr>
          <p:cNvPr id="7" name="Rectangle 5"/>
          <p:cNvSpPr>
            <a:spLocks noChangeArrowheads="1"/>
          </p:cNvSpPr>
          <p:nvPr/>
        </p:nvSpPr>
        <p:spPr bwMode="auto">
          <a:xfrm>
            <a:off x="451993" y="177296"/>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18" name="Rectangle 8"/>
          <p:cNvSpPr>
            <a:spLocks noGrp="1" noChangeArrowheads="1"/>
          </p:cNvSpPr>
          <p:nvPr/>
        </p:nvSpPr>
        <p:spPr bwMode="auto">
          <a:xfrm>
            <a:off x="755576" y="1124744"/>
            <a:ext cx="7416800" cy="495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9pPr>
          </a:lstStyle>
          <a:p>
            <a:pPr eaLnBrk="1" hangingPunct="1">
              <a:lnSpc>
                <a:spcPct val="150000"/>
              </a:lnSpc>
              <a:buBlip>
                <a:blip r:embed="rId2"/>
              </a:buBlip>
            </a:pPr>
            <a:r>
              <a:rPr lang="zh-TW" altLang="zh-TW" sz="2400" b="0" dirty="0" smtClean="0">
                <a:latin typeface="標楷體" pitchFamily="65" charset="-120"/>
                <a:ea typeface="標楷體" pitchFamily="65" charset="-120"/>
              </a:rPr>
              <a:t>何謂支出憑證？</a:t>
            </a:r>
          </a:p>
          <a:p>
            <a:pPr eaLnBrk="1" hangingPunct="1">
              <a:lnSpc>
                <a:spcPct val="150000"/>
              </a:lnSpc>
              <a:buFont typeface="Arial" pitchFamily="34" charset="0"/>
              <a:buNone/>
            </a:pPr>
            <a:r>
              <a:rPr lang="zh-TW" altLang="zh-TW" sz="2400" b="0" dirty="0" smtClean="0">
                <a:latin typeface="標楷體" pitchFamily="65" charset="-120"/>
                <a:ea typeface="標楷體" pitchFamily="65" charset="-120"/>
              </a:rPr>
              <a:t>「</a:t>
            </a:r>
            <a:r>
              <a:rPr lang="zh-TW" altLang="en-US" sz="2400" b="0" dirty="0" smtClean="0">
                <a:latin typeface="標楷體" pitchFamily="65" charset="-120"/>
                <a:ea typeface="標楷體" pitchFamily="65" charset="-120"/>
                <a:hlinkClick r:id="rId3" action="ppaction://hlinkfile"/>
              </a:rPr>
              <a:t>政府</a:t>
            </a:r>
            <a:r>
              <a:rPr lang="zh-TW" altLang="zh-TW" sz="2400" b="0" dirty="0" smtClean="0">
                <a:latin typeface="標楷體" pitchFamily="65" charset="-120"/>
                <a:ea typeface="標楷體" pitchFamily="65" charset="-120"/>
                <a:hlinkClick r:id="rId3" action="ppaction://hlinkfile"/>
              </a:rPr>
              <a:t>支出憑證處理要點</a:t>
            </a:r>
            <a:r>
              <a:rPr lang="zh-TW" altLang="zh-TW" sz="2400" b="0" dirty="0" smtClean="0">
                <a:latin typeface="標楷體" pitchFamily="65" charset="-120"/>
                <a:ea typeface="標楷體" pitchFamily="65" charset="-120"/>
              </a:rPr>
              <a:t>」第2點：</a:t>
            </a:r>
          </a:p>
          <a:p>
            <a:pPr algn="just" eaLnBrk="1" hangingPunct="1">
              <a:lnSpc>
                <a:spcPct val="150000"/>
              </a:lnSpc>
              <a:buFont typeface="Wingdings" pitchFamily="2" charset="2"/>
              <a:buNone/>
            </a:pPr>
            <a:r>
              <a:rPr lang="zh-TW" altLang="zh-TW" sz="2400" b="0" dirty="0" smtClean="0">
                <a:latin typeface="標楷體" pitchFamily="65" charset="-120"/>
                <a:ea typeface="標楷體" pitchFamily="65" charset="-120"/>
              </a:rPr>
              <a:t>「本要點所稱</a:t>
            </a:r>
            <a:r>
              <a:rPr lang="zh-TW" altLang="zh-TW" sz="2400" dirty="0" smtClean="0">
                <a:solidFill>
                  <a:srgbClr val="0A0AFF"/>
                </a:solidFill>
                <a:latin typeface="標楷體" pitchFamily="65" charset="-120"/>
                <a:ea typeface="標楷體" pitchFamily="65" charset="-120"/>
                <a:sym typeface="Arial" pitchFamily="34" charset="0"/>
              </a:rPr>
              <a:t>支出憑證</a:t>
            </a:r>
            <a:r>
              <a:rPr lang="zh-TW" altLang="zh-TW" sz="2400" b="0" dirty="0" smtClean="0">
                <a:latin typeface="標楷體" pitchFamily="65" charset="-120"/>
                <a:ea typeface="標楷體" pitchFamily="65" charset="-120"/>
              </a:rPr>
              <a:t>，係為證明支付事實所取得之</a:t>
            </a:r>
            <a:r>
              <a:rPr lang="zh-TW" altLang="zh-TW" sz="2400" u="sng" dirty="0" smtClean="0">
                <a:solidFill>
                  <a:srgbClr val="0A0AFF"/>
                </a:solidFill>
                <a:latin typeface="標楷體" pitchFamily="65" charset="-120"/>
                <a:ea typeface="標楷體" pitchFamily="65" charset="-120"/>
              </a:rPr>
              <a:t>收據</a:t>
            </a:r>
            <a:r>
              <a:rPr lang="zh-TW" altLang="zh-TW" sz="2400" b="0" dirty="0" smtClean="0">
                <a:latin typeface="標楷體" pitchFamily="65" charset="-120"/>
                <a:ea typeface="標楷體" pitchFamily="65" charset="-120"/>
              </a:rPr>
              <a:t>、</a:t>
            </a:r>
            <a:r>
              <a:rPr lang="zh-TW" altLang="zh-TW" sz="2400" u="sng" dirty="0" smtClean="0">
                <a:solidFill>
                  <a:srgbClr val="0A0AFF"/>
                </a:solidFill>
                <a:latin typeface="標楷體" pitchFamily="65" charset="-120"/>
                <a:ea typeface="標楷體" pitchFamily="65" charset="-120"/>
              </a:rPr>
              <a:t>統一發票</a:t>
            </a:r>
            <a:r>
              <a:rPr lang="zh-TW" altLang="zh-TW" sz="2400" b="0" dirty="0" smtClean="0">
                <a:latin typeface="標楷體" pitchFamily="65" charset="-120"/>
                <a:ea typeface="標楷體" pitchFamily="65" charset="-120"/>
              </a:rPr>
              <a:t>或</a:t>
            </a:r>
            <a:r>
              <a:rPr lang="zh-TW" altLang="zh-TW" sz="2400" u="sng" dirty="0" smtClean="0">
                <a:solidFill>
                  <a:srgbClr val="0A0AFF"/>
                </a:solidFill>
                <a:latin typeface="標楷體" pitchFamily="65" charset="-120"/>
                <a:ea typeface="標楷體" pitchFamily="65" charset="-120"/>
              </a:rPr>
              <a:t>相關書據</a:t>
            </a:r>
            <a:r>
              <a:rPr lang="zh-TW" altLang="zh-TW" sz="2400" b="0" dirty="0" smtClean="0">
                <a:latin typeface="標楷體" pitchFamily="65" charset="-120"/>
                <a:ea typeface="標楷體" pitchFamily="65" charset="-120"/>
              </a:rPr>
              <a:t>。」</a:t>
            </a:r>
          </a:p>
          <a:p>
            <a:pPr algn="just" eaLnBrk="1" hangingPunct="1">
              <a:lnSpc>
                <a:spcPct val="150000"/>
              </a:lnSpc>
              <a:buBlip>
                <a:blip r:embed="rId2"/>
              </a:buBlip>
            </a:pPr>
            <a:r>
              <a:rPr lang="zh-TW" altLang="zh-TW" sz="2400" b="0" dirty="0" smtClean="0">
                <a:latin typeface="標楷體" pitchFamily="65" charset="-120"/>
                <a:ea typeface="標楷體" pitchFamily="65" charset="-120"/>
              </a:rPr>
              <a:t>各機關支付款項，應取得收據、統一發票或相關書據。</a:t>
            </a:r>
          </a:p>
          <a:p>
            <a:pPr algn="just" eaLnBrk="1" hangingPunct="1">
              <a:lnSpc>
                <a:spcPct val="150000"/>
              </a:lnSpc>
              <a:buBlip>
                <a:blip r:embed="rId2"/>
              </a:buBlip>
            </a:pPr>
            <a:r>
              <a:rPr lang="zh-TW" altLang="zh-TW" sz="2400" b="0" dirty="0" smtClean="0">
                <a:latin typeface="標楷體" pitchFamily="65" charset="-120"/>
                <a:ea typeface="標楷體" pitchFamily="65" charset="-120"/>
              </a:rPr>
              <a:t>「</a:t>
            </a:r>
            <a:r>
              <a:rPr lang="zh-TW" altLang="en-US" sz="2400" b="0" dirty="0" smtClean="0">
                <a:latin typeface="標楷體" pitchFamily="65" charset="-120"/>
                <a:ea typeface="標楷體" pitchFamily="65" charset="-120"/>
              </a:rPr>
              <a:t>政府</a:t>
            </a:r>
            <a:r>
              <a:rPr lang="zh-TW" altLang="zh-TW" sz="2400" b="0" dirty="0" smtClean="0">
                <a:latin typeface="標楷體" pitchFamily="65" charset="-120"/>
                <a:ea typeface="標楷體" pitchFamily="65" charset="-120"/>
              </a:rPr>
              <a:t>支出憑證處理要點」第3點：各機關員工向機關申請支付款項，應本</a:t>
            </a:r>
            <a:r>
              <a:rPr lang="zh-TW" altLang="zh-TW" sz="2400" dirty="0" smtClean="0">
                <a:solidFill>
                  <a:srgbClr val="0A0AFF"/>
                </a:solidFill>
                <a:latin typeface="標楷體" pitchFamily="65" charset="-120"/>
                <a:ea typeface="標楷體" pitchFamily="65" charset="-120"/>
              </a:rPr>
              <a:t>誠信原則</a:t>
            </a:r>
            <a:r>
              <a:rPr lang="zh-TW" altLang="zh-TW" sz="2400" b="0" dirty="0" smtClean="0">
                <a:latin typeface="標楷體" pitchFamily="65" charset="-120"/>
                <a:ea typeface="標楷體" pitchFamily="65" charset="-120"/>
              </a:rPr>
              <a:t>對所提出之支出憑證之支付事實</a:t>
            </a:r>
            <a:r>
              <a:rPr lang="zh-TW" altLang="zh-TW" sz="2400" dirty="0" smtClean="0">
                <a:solidFill>
                  <a:srgbClr val="0A0AFF"/>
                </a:solidFill>
                <a:latin typeface="標楷體" pitchFamily="65" charset="-120"/>
                <a:ea typeface="標楷體" pitchFamily="65" charset="-120"/>
              </a:rPr>
              <a:t>真實性負責</a:t>
            </a:r>
            <a:r>
              <a:rPr lang="zh-TW" altLang="zh-TW" sz="2400" b="0" dirty="0" smtClean="0">
                <a:latin typeface="標楷體" pitchFamily="65" charset="-120"/>
                <a:ea typeface="標楷體" pitchFamily="65" charset="-120"/>
              </a:rPr>
              <a:t>，如有不實應負相關責任。</a:t>
            </a:r>
          </a:p>
          <a:p>
            <a:pPr eaLnBrk="1" hangingPunct="1">
              <a:lnSpc>
                <a:spcPct val="90000"/>
              </a:lnSpc>
            </a:pPr>
            <a:endParaRPr lang="zh-TW" altLang="zh-TW" sz="2400" b="0" dirty="0" smtClean="0">
              <a:latin typeface="標楷體" pitchFamily="65" charset="-120"/>
              <a:ea typeface="標楷體" pitchFamily="65" charset="-120"/>
            </a:endParaRPr>
          </a:p>
        </p:txBody>
      </p:sp>
      <p:sp>
        <p:nvSpPr>
          <p:cNvPr id="19" name="Rectangle 4"/>
          <p:cNvSpPr>
            <a:spLocks noChangeArrowheads="1"/>
          </p:cNvSpPr>
          <p:nvPr/>
        </p:nvSpPr>
        <p:spPr bwMode="auto">
          <a:xfrm>
            <a:off x="451994" y="177296"/>
            <a:ext cx="8351837" cy="6334512"/>
          </a:xfrm>
          <a:prstGeom prst="rect">
            <a:avLst/>
          </a:prstGeom>
          <a:noFill/>
          <a:ln w="57150">
            <a:solidFill>
              <a:schemeClr val="tx1"/>
            </a:solidFill>
            <a:miter lim="800000"/>
            <a:headEnd/>
            <a:tailEnd/>
          </a:ln>
        </p:spPr>
        <p:txBody>
          <a:bodyPr wrap="none" anchor="ctr"/>
          <a:lstStyle/>
          <a:p>
            <a:endParaRPr lang="zh-TW" altLang="en-US"/>
          </a:p>
        </p:txBody>
      </p:sp>
      <p:pic>
        <p:nvPicPr>
          <p:cNvPr id="20" name="Picture 21"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96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427687" y="205651"/>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859216"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smtClean="0">
                <a:solidFill>
                  <a:schemeClr val="bg1"/>
                </a:solidFill>
                <a:ea typeface="標楷體" pitchFamily="65" charset="-120"/>
              </a:rPr>
              <a:t>支出憑證報支注意事項</a:t>
            </a:r>
            <a:endParaRPr lang="zh-TW" altLang="en-US" kern="0" dirty="0" smtClean="0">
              <a:solidFill>
                <a:schemeClr val="bg1"/>
              </a:solidFill>
              <a:ea typeface="標楷體" pitchFamily="65" charset="-120"/>
            </a:endParaRP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圖片 14" descr="C:\Users\1016\Desktop\28062017104145.jpg"/>
          <p:cNvPicPr/>
          <p:nvPr/>
        </p:nvPicPr>
        <p:blipFill rotWithShape="1">
          <a:blip r:embed="rId3" cstate="print">
            <a:extLst>
              <a:ext uri="{28A0092B-C50C-407E-A947-70E740481C1C}">
                <a14:useLocalDpi xmlns:a14="http://schemas.microsoft.com/office/drawing/2010/main" val="0"/>
              </a:ext>
            </a:extLst>
          </a:blip>
          <a:srcRect l="9737" t="48163" r="5343" b="17449"/>
          <a:stretch/>
        </p:blipFill>
        <p:spPr bwMode="auto">
          <a:xfrm rot="10800000">
            <a:off x="979984" y="1700808"/>
            <a:ext cx="6358182" cy="3816424"/>
          </a:xfrm>
          <a:prstGeom prst="rect">
            <a:avLst/>
          </a:prstGeom>
          <a:noFill/>
          <a:ln>
            <a:noFill/>
          </a:ln>
          <a:extLst>
            <a:ext uri="{53640926-AAD7-44D8-BBD7-CCE9431645EC}">
              <a14:shadowObscured xmlns:a14="http://schemas.microsoft.com/office/drawing/2010/main"/>
            </a:ext>
          </a:extLst>
        </p:spPr>
      </p:pic>
      <p:sp>
        <p:nvSpPr>
          <p:cNvPr id="2" name="矩形圖說文字 1"/>
          <p:cNvSpPr/>
          <p:nvPr/>
        </p:nvSpPr>
        <p:spPr>
          <a:xfrm>
            <a:off x="3635895" y="2420888"/>
            <a:ext cx="2236605" cy="360040"/>
          </a:xfrm>
          <a:prstGeom prst="wedgeRectCallout">
            <a:avLst>
              <a:gd name="adj1" fmla="val -69511"/>
              <a:gd name="adj2" fmla="val -34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機關名稱或統編</a:t>
            </a:r>
            <a:endParaRPr lang="zh-TW" altLang="en-US" dirty="0">
              <a:solidFill>
                <a:schemeClr val="tx1"/>
              </a:solidFill>
            </a:endParaRPr>
          </a:p>
        </p:txBody>
      </p:sp>
      <p:sp>
        <p:nvSpPr>
          <p:cNvPr id="3" name="矩形圖說文字 2"/>
          <p:cNvSpPr/>
          <p:nvPr/>
        </p:nvSpPr>
        <p:spPr>
          <a:xfrm>
            <a:off x="5652120" y="2060848"/>
            <a:ext cx="1686046" cy="360040"/>
          </a:xfrm>
          <a:prstGeom prst="wedgeRectCallout">
            <a:avLst>
              <a:gd name="adj1" fmla="val -70922"/>
              <a:gd name="adj2" fmla="val 1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開立發票日期</a:t>
            </a:r>
            <a:endParaRPr lang="zh-TW" altLang="en-US" dirty="0">
              <a:solidFill>
                <a:schemeClr val="tx1"/>
              </a:solidFill>
            </a:endParaRPr>
          </a:p>
        </p:txBody>
      </p:sp>
      <p:sp>
        <p:nvSpPr>
          <p:cNvPr id="4" name="矩形圖說文字 3"/>
          <p:cNvSpPr/>
          <p:nvPr/>
        </p:nvSpPr>
        <p:spPr>
          <a:xfrm>
            <a:off x="2880964" y="3482900"/>
            <a:ext cx="2232248" cy="792088"/>
          </a:xfrm>
          <a:prstGeom prst="wedgeRectCallout">
            <a:avLst>
              <a:gd name="adj1" fmla="val 58525"/>
              <a:gd name="adj2" fmla="val 37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營業人名稱及其營利事業統一編號</a:t>
            </a:r>
            <a:endParaRPr lang="zh-TW" altLang="en-US" dirty="0">
              <a:solidFill>
                <a:schemeClr val="tx1"/>
              </a:solidFill>
            </a:endParaRPr>
          </a:p>
        </p:txBody>
      </p:sp>
      <p:sp>
        <p:nvSpPr>
          <p:cNvPr id="5" name="矩形圖說文字 4"/>
          <p:cNvSpPr/>
          <p:nvPr/>
        </p:nvSpPr>
        <p:spPr>
          <a:xfrm>
            <a:off x="621539" y="3878944"/>
            <a:ext cx="2016224" cy="828092"/>
          </a:xfrm>
          <a:prstGeom prst="wedgeRectCallout">
            <a:avLst>
              <a:gd name="adj1" fmla="val 73751"/>
              <a:gd name="adj2" fmla="val 79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品名、數量、單價、金額應填寫清楚，大小寫金額應一致</a:t>
            </a:r>
            <a:endParaRPr lang="zh-TW" altLang="en-US" dirty="0">
              <a:solidFill>
                <a:schemeClr val="tx1"/>
              </a:solidFill>
            </a:endParaRPr>
          </a:p>
        </p:txBody>
      </p:sp>
      <p:grpSp>
        <p:nvGrpSpPr>
          <p:cNvPr id="17" name="Group 5"/>
          <p:cNvGrpSpPr>
            <a:grpSpLocks/>
          </p:cNvGrpSpPr>
          <p:nvPr/>
        </p:nvGrpSpPr>
        <p:grpSpPr bwMode="auto">
          <a:xfrm>
            <a:off x="2586643" y="1133128"/>
            <a:ext cx="4032250" cy="672876"/>
            <a:chOff x="158" y="3748"/>
            <a:chExt cx="2404" cy="395"/>
          </a:xfrm>
        </p:grpSpPr>
        <p:sp>
          <p:nvSpPr>
            <p:cNvPr id="18"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9"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kumimoji="1" lang="zh-TW" altLang="en-US" sz="3200" dirty="0" smtClean="0">
                  <a:solidFill>
                    <a:srgbClr val="000099"/>
                  </a:solidFill>
                </a:rPr>
                <a:t>發票內容要件</a:t>
              </a:r>
              <a:endParaRPr kumimoji="1" lang="zh-TW" altLang="en-US" sz="3200" dirty="0">
                <a:solidFill>
                  <a:srgbClr val="000099"/>
                </a:solidFill>
              </a:endParaRPr>
            </a:p>
          </p:txBody>
        </p:sp>
      </p:grpSp>
    </p:spTree>
    <p:extLst>
      <p:ext uri="{BB962C8B-B14F-4D97-AF65-F5344CB8AC3E}">
        <p14:creationId xmlns:p14="http://schemas.microsoft.com/office/powerpoint/2010/main" val="358558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459646" y="205651"/>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859216"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smtClean="0">
                <a:solidFill>
                  <a:schemeClr val="bg1"/>
                </a:solidFill>
                <a:ea typeface="標楷體" pitchFamily="65" charset="-120"/>
              </a:rPr>
              <a:t>支出憑證報支注意事項</a:t>
            </a:r>
            <a:endParaRPr lang="zh-TW" altLang="en-US" kern="0" dirty="0" smtClean="0">
              <a:solidFill>
                <a:schemeClr val="bg1"/>
              </a:solidFill>
              <a:ea typeface="標楷體" pitchFamily="65" charset="-120"/>
            </a:endParaRP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圖片 13" descr="C:\Users\1016\Desktop\28062017102020.jpg"/>
          <p:cNvPicPr/>
          <p:nvPr/>
        </p:nvPicPr>
        <p:blipFill rotWithShape="1">
          <a:blip r:embed="rId3" cstate="print">
            <a:extLst>
              <a:ext uri="{28A0092B-C50C-407E-A947-70E740481C1C}">
                <a14:useLocalDpi xmlns:a14="http://schemas.microsoft.com/office/drawing/2010/main" val="0"/>
              </a:ext>
            </a:extLst>
          </a:blip>
          <a:srcRect l="37321" t="4898" r="36394" b="35918"/>
          <a:stretch/>
        </p:blipFill>
        <p:spPr bwMode="auto">
          <a:xfrm rot="10800000">
            <a:off x="2627784" y="1219200"/>
            <a:ext cx="3244716" cy="5303952"/>
          </a:xfrm>
          <a:prstGeom prst="rect">
            <a:avLst/>
          </a:prstGeom>
          <a:noFill/>
          <a:ln>
            <a:noFill/>
          </a:ln>
          <a:extLst>
            <a:ext uri="{53640926-AAD7-44D8-BBD7-CCE9431645EC}">
              <a14:shadowObscured xmlns:a14="http://schemas.microsoft.com/office/drawing/2010/main"/>
            </a:ext>
          </a:extLst>
        </p:spPr>
      </p:pic>
      <p:sp>
        <p:nvSpPr>
          <p:cNvPr id="9" name="矩形圖說文字 8"/>
          <p:cNvSpPr/>
          <p:nvPr/>
        </p:nvSpPr>
        <p:spPr>
          <a:xfrm>
            <a:off x="4909592" y="2924944"/>
            <a:ext cx="814536" cy="557956"/>
          </a:xfrm>
          <a:prstGeom prst="wedgeRectCallout">
            <a:avLst>
              <a:gd name="adj1" fmla="val -53388"/>
              <a:gd name="adj2" fmla="val -80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學校統編</a:t>
            </a:r>
            <a:endParaRPr lang="zh-TW" altLang="en-US" dirty="0">
              <a:solidFill>
                <a:schemeClr val="tx1"/>
              </a:solidFill>
            </a:endParaRPr>
          </a:p>
        </p:txBody>
      </p:sp>
      <p:sp>
        <p:nvSpPr>
          <p:cNvPr id="12" name="矩形圖說文字 11"/>
          <p:cNvSpPr/>
          <p:nvPr/>
        </p:nvSpPr>
        <p:spPr>
          <a:xfrm>
            <a:off x="474199" y="5013176"/>
            <a:ext cx="2209800" cy="1155536"/>
          </a:xfrm>
          <a:prstGeom prst="wedgeRectCallout">
            <a:avLst>
              <a:gd name="adj1" fmla="val 76121"/>
              <a:gd name="adj2" fmla="val -632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rPr>
              <a:t>品名應載明清楚，如列代號應由經手人加註品名並簽章證明</a:t>
            </a:r>
            <a:endParaRPr lang="zh-TW" altLang="en-US" dirty="0">
              <a:solidFill>
                <a:schemeClr val="tx1"/>
              </a:solidFill>
            </a:endParaRPr>
          </a:p>
        </p:txBody>
      </p:sp>
      <p:cxnSp>
        <p:nvCxnSpPr>
          <p:cNvPr id="3" name="直線接點 2"/>
          <p:cNvCxnSpPr/>
          <p:nvPr/>
        </p:nvCxnSpPr>
        <p:spPr>
          <a:xfrm>
            <a:off x="4779137" y="2708920"/>
            <a:ext cx="6569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5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427687" y="188640"/>
            <a:ext cx="8351837" cy="6300489"/>
          </a:xfrm>
          <a:prstGeom prst="rect">
            <a:avLst/>
          </a:prstGeom>
          <a:noFill/>
          <a:ln w="57150">
            <a:solidFill>
              <a:srgbClr val="000080"/>
            </a:solidFill>
            <a:miter lim="800000"/>
            <a:headEnd/>
            <a:tailEnd/>
          </a:ln>
        </p:spPr>
        <p:txBody>
          <a:bodyPr wrap="none" anchor="ctr"/>
          <a:lstStyle/>
          <a:p>
            <a:endParaRPr lang="zh-TW" altLang="en-US"/>
          </a:p>
        </p:txBody>
      </p:sp>
      <p:sp>
        <p:nvSpPr>
          <p:cNvPr id="8" name="Rectangle 6"/>
          <p:cNvSpPr txBox="1">
            <a:spLocks noChangeArrowheads="1"/>
          </p:cNvSpPr>
          <p:nvPr/>
        </p:nvSpPr>
        <p:spPr bwMode="auto">
          <a:xfrm>
            <a:off x="979984" y="485056"/>
            <a:ext cx="7859216" cy="648072"/>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a:lstStyle>
          <a:p>
            <a:pPr eaLnBrk="1" hangingPunct="1"/>
            <a:r>
              <a:rPr lang="zh-TW" altLang="en-US" kern="0" smtClean="0">
                <a:solidFill>
                  <a:schemeClr val="bg1"/>
                </a:solidFill>
                <a:ea typeface="標楷體" pitchFamily="65" charset="-120"/>
              </a:rPr>
              <a:t>支出憑證報支注意事項</a:t>
            </a:r>
            <a:endParaRPr lang="zh-TW" altLang="en-US" kern="0" dirty="0" smtClean="0">
              <a:solidFill>
                <a:schemeClr val="bg1"/>
              </a:solidFill>
              <a:ea typeface="標楷體" pitchFamily="65" charset="-120"/>
            </a:endParaRPr>
          </a:p>
        </p:txBody>
      </p:sp>
      <p:sp>
        <p:nvSpPr>
          <p:cNvPr id="10" name="Rectangle 4"/>
          <p:cNvSpPr>
            <a:spLocks noChangeArrowheads="1"/>
          </p:cNvSpPr>
          <p:nvPr/>
        </p:nvSpPr>
        <p:spPr bwMode="auto">
          <a:xfrm>
            <a:off x="451994" y="188640"/>
            <a:ext cx="8351837" cy="6334512"/>
          </a:xfrm>
          <a:prstGeom prst="rect">
            <a:avLst/>
          </a:prstGeom>
          <a:noFill/>
          <a:ln w="57150">
            <a:solidFill>
              <a:schemeClr val="tx1"/>
            </a:solidFill>
            <a:miter lim="800000"/>
            <a:headEnd/>
            <a:tailEnd/>
          </a:ln>
        </p:spPr>
        <p:txBody>
          <a:bodyPr wrap="none" anchor="ctr"/>
          <a:lstStyle/>
          <a:p>
            <a:endParaRPr lang="zh-TW" altLang="en-US" dirty="0"/>
          </a:p>
        </p:txBody>
      </p:sp>
      <p:pic>
        <p:nvPicPr>
          <p:cNvPr id="11" name="Picture 2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501" y="6324600"/>
            <a:ext cx="2931330" cy="3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12" descr="C:\Users\1016\Desktop\28062017104145.jpg"/>
          <p:cNvPicPr/>
          <p:nvPr/>
        </p:nvPicPr>
        <p:blipFill rotWithShape="1">
          <a:blip r:embed="rId3" cstate="print">
            <a:extLst>
              <a:ext uri="{28A0092B-C50C-407E-A947-70E740481C1C}">
                <a14:useLocalDpi xmlns:a14="http://schemas.microsoft.com/office/drawing/2010/main" val="0"/>
              </a:ext>
            </a:extLst>
          </a:blip>
          <a:srcRect l="21728" t="3367" r="7076" b="61939"/>
          <a:stretch/>
        </p:blipFill>
        <p:spPr bwMode="auto">
          <a:xfrm rot="10800000">
            <a:off x="979984" y="2167512"/>
            <a:ext cx="7056784" cy="3671664"/>
          </a:xfrm>
          <a:prstGeom prst="rect">
            <a:avLst/>
          </a:prstGeom>
          <a:noFill/>
          <a:ln>
            <a:noFill/>
          </a:ln>
          <a:extLst>
            <a:ext uri="{53640926-AAD7-44D8-BBD7-CCE9431645EC}">
              <a14:shadowObscured xmlns:a14="http://schemas.microsoft.com/office/drawing/2010/main"/>
            </a:ext>
          </a:extLst>
        </p:spPr>
      </p:pic>
      <p:grpSp>
        <p:nvGrpSpPr>
          <p:cNvPr id="14" name="Group 5"/>
          <p:cNvGrpSpPr>
            <a:grpSpLocks/>
          </p:cNvGrpSpPr>
          <p:nvPr/>
        </p:nvGrpSpPr>
        <p:grpSpPr bwMode="auto">
          <a:xfrm>
            <a:off x="2586643" y="1133128"/>
            <a:ext cx="4032250" cy="672876"/>
            <a:chOff x="158" y="3748"/>
            <a:chExt cx="2404" cy="395"/>
          </a:xfrm>
        </p:grpSpPr>
        <p:sp>
          <p:nvSpPr>
            <p:cNvPr id="15"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endParaRPr lang="zh-TW" altLang="en-US"/>
            </a:p>
          </p:txBody>
        </p:sp>
        <p:sp>
          <p:nvSpPr>
            <p:cNvPr id="16"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a:lstStyle>
            <a:p>
              <a:pPr algn="ctr" eaLnBrk="1" hangingPunct="1"/>
              <a:r>
                <a:rPr lang="zh-TW" altLang="en-US" sz="3200" dirty="0">
                  <a:solidFill>
                    <a:srgbClr val="000099"/>
                  </a:solidFill>
                </a:rPr>
                <a:t>收據</a:t>
              </a:r>
              <a:r>
                <a:rPr kumimoji="1" lang="zh-TW" altLang="en-US" sz="3200" dirty="0" smtClean="0">
                  <a:solidFill>
                    <a:srgbClr val="000099"/>
                  </a:solidFill>
                </a:rPr>
                <a:t>內容要件</a:t>
              </a:r>
              <a:endParaRPr kumimoji="1" lang="zh-TW" altLang="en-US" sz="3200" dirty="0">
                <a:solidFill>
                  <a:srgbClr val="000099"/>
                </a:solidFill>
              </a:endParaRPr>
            </a:p>
          </p:txBody>
        </p:sp>
      </p:grpSp>
      <p:sp>
        <p:nvSpPr>
          <p:cNvPr id="17" name="矩形圖說文字 16"/>
          <p:cNvSpPr/>
          <p:nvPr/>
        </p:nvSpPr>
        <p:spPr>
          <a:xfrm>
            <a:off x="6382307" y="1809008"/>
            <a:ext cx="1686046" cy="360040"/>
          </a:xfrm>
          <a:prstGeom prst="wedgeRectCallout">
            <a:avLst>
              <a:gd name="adj1" fmla="val -20485"/>
              <a:gd name="adj2" fmla="val 212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開立收據日期</a:t>
            </a:r>
            <a:endParaRPr lang="zh-TW" altLang="en-US" dirty="0">
              <a:solidFill>
                <a:schemeClr val="tx1"/>
              </a:solidFill>
            </a:endParaRPr>
          </a:p>
        </p:txBody>
      </p:sp>
      <p:sp>
        <p:nvSpPr>
          <p:cNvPr id="18" name="矩形圖說文字 17"/>
          <p:cNvSpPr/>
          <p:nvPr/>
        </p:nvSpPr>
        <p:spPr>
          <a:xfrm>
            <a:off x="1072198" y="1766824"/>
            <a:ext cx="3028889" cy="360040"/>
          </a:xfrm>
          <a:prstGeom prst="wedgeRectCallout">
            <a:avLst>
              <a:gd name="adj1" fmla="val 4488"/>
              <a:gd name="adj2" fmla="val 1894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機關名稱或統編</a:t>
            </a:r>
            <a:r>
              <a:rPr lang="en-US" altLang="zh-TW" dirty="0" smtClean="0">
                <a:solidFill>
                  <a:schemeClr val="tx1"/>
                </a:solidFill>
              </a:rPr>
              <a:t>(00501503)</a:t>
            </a:r>
            <a:endParaRPr lang="zh-TW" altLang="en-US" dirty="0">
              <a:solidFill>
                <a:schemeClr val="tx1"/>
              </a:solidFill>
            </a:endParaRPr>
          </a:p>
        </p:txBody>
      </p:sp>
      <p:sp>
        <p:nvSpPr>
          <p:cNvPr id="19" name="矩形圖說文字 18"/>
          <p:cNvSpPr/>
          <p:nvPr/>
        </p:nvSpPr>
        <p:spPr>
          <a:xfrm>
            <a:off x="6618893" y="4869160"/>
            <a:ext cx="1995662" cy="1224136"/>
          </a:xfrm>
          <a:prstGeom prst="wedgeRectCallout">
            <a:avLst>
              <a:gd name="adj1" fmla="val -35323"/>
              <a:gd name="adj2" fmla="val -84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受領人之姓名或名稱、國民身分證及營利事業統一編號</a:t>
            </a:r>
            <a:endParaRPr lang="zh-TW" altLang="en-US" dirty="0">
              <a:solidFill>
                <a:schemeClr val="tx1"/>
              </a:solidFill>
            </a:endParaRPr>
          </a:p>
        </p:txBody>
      </p:sp>
      <p:sp>
        <p:nvSpPr>
          <p:cNvPr id="21" name="矩形圖說文字 20"/>
          <p:cNvSpPr/>
          <p:nvPr/>
        </p:nvSpPr>
        <p:spPr>
          <a:xfrm>
            <a:off x="621539" y="3878944"/>
            <a:ext cx="2016224" cy="990216"/>
          </a:xfrm>
          <a:prstGeom prst="wedgeRectCallout">
            <a:avLst>
              <a:gd name="adj1" fmla="val 73751"/>
              <a:gd name="adj2" fmla="val 79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品名、數量、單價、金額應填寫清楚，大小寫金額應一致</a:t>
            </a:r>
            <a:endParaRPr lang="zh-TW" altLang="en-US" dirty="0">
              <a:solidFill>
                <a:schemeClr val="tx1"/>
              </a:solidFill>
            </a:endParaRPr>
          </a:p>
        </p:txBody>
      </p:sp>
    </p:spTree>
    <p:extLst>
      <p:ext uri="{BB962C8B-B14F-4D97-AF65-F5344CB8AC3E}">
        <p14:creationId xmlns:p14="http://schemas.microsoft.com/office/powerpoint/2010/main" val="384875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2492</TotalTime>
  <Words>2947</Words>
  <Application>Microsoft Office PowerPoint</Application>
  <PresentationFormat>如螢幕大小 (4:3)</PresentationFormat>
  <Paragraphs>347</Paragraphs>
  <Slides>30</Slides>
  <Notes>16</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預設簡報設計</vt:lpstr>
      <vt:lpstr>經費核銷應注意事項</vt:lpstr>
      <vt:lpstr>PowerPoint 簡報</vt:lpstr>
      <vt:lpstr>主計室業務職掌</vt:lpstr>
      <vt:lpstr>經費動支應注意事項</vt:lpstr>
      <vt:lpstr>經費動支應注意事項</vt:lpstr>
      <vt:lpstr>支出憑證報支注意事項</vt:lpstr>
      <vt:lpstr>PowerPoint 簡報</vt:lpstr>
      <vt:lpstr>PowerPoint 簡報</vt:lpstr>
      <vt:lpstr>PowerPoint 簡報</vt:lpstr>
      <vt:lpstr>PowerPoint 簡報</vt:lpstr>
      <vt:lpstr>PowerPoint 簡報</vt:lpstr>
      <vt:lpstr>PowerPoint 簡報</vt:lpstr>
      <vt:lpstr>經費報支應注意事項</vt:lpstr>
      <vt:lpstr>經費報支應注意事項</vt:lpstr>
      <vt:lpstr>經費報支應注意事項</vt:lpstr>
      <vt:lpstr>國內差旅費報支應注意事項</vt:lpstr>
      <vt:lpstr>國內差旅費報支應注意事項</vt:lpstr>
      <vt:lpstr>國內差旅費報支應注意事項</vt:lpstr>
      <vt:lpstr>國外差旅費報支應注意事項</vt:lpstr>
      <vt:lpstr>國外差旅費報支應注意事項</vt:lpstr>
      <vt:lpstr>國外差旅費報支應注意事項</vt:lpstr>
      <vt:lpstr>國外差旅費報支應注意事項</vt:lpstr>
      <vt:lpstr>PowerPoint 簡報</vt:lpstr>
      <vt:lpstr>PowerPoint 簡報</vt:lpstr>
      <vt:lpstr>PowerPoint 簡報</vt:lpstr>
      <vt:lpstr>PowerPoint 簡報</vt:lpstr>
      <vt:lpstr>PowerPoint 簡報</vt:lpstr>
      <vt:lpstr>會計憑證檔案調閱閱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flower-2</dc:title>
  <dc:creator>1004</dc:creator>
  <cp:lastModifiedBy>1013</cp:lastModifiedBy>
  <cp:revision>119</cp:revision>
  <cp:lastPrinted>2020-09-15T09:30:02Z</cp:lastPrinted>
  <dcterms:modified xsi:type="dcterms:W3CDTF">2020-10-07T09:48:55Z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TC300061939990</vt:lpwstr>
  </property>
</Properties>
</file>